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269" r:id="rId3"/>
    <p:sldId id="258" r:id="rId4"/>
    <p:sldId id="321" r:id="rId5"/>
    <p:sldId id="260" r:id="rId6"/>
    <p:sldId id="261" r:id="rId7"/>
    <p:sldId id="353" r:id="rId8"/>
    <p:sldId id="308" r:id="rId9"/>
    <p:sldId id="316" r:id="rId10"/>
    <p:sldId id="309" r:id="rId11"/>
    <p:sldId id="317" r:id="rId12"/>
    <p:sldId id="276" r:id="rId13"/>
    <p:sldId id="310" r:id="rId14"/>
    <p:sldId id="311" r:id="rId15"/>
    <p:sldId id="318" r:id="rId16"/>
    <p:sldId id="281" r:id="rId17"/>
    <p:sldId id="312" r:id="rId18"/>
    <p:sldId id="313" r:id="rId19"/>
    <p:sldId id="282" r:id="rId20"/>
    <p:sldId id="305" r:id="rId21"/>
    <p:sldId id="285" r:id="rId22"/>
    <p:sldId id="297" r:id="rId23"/>
    <p:sldId id="344" r:id="rId24"/>
    <p:sldId id="322" r:id="rId25"/>
    <p:sldId id="340" r:id="rId26"/>
    <p:sldId id="314" r:id="rId27"/>
    <p:sldId id="342" r:id="rId28"/>
    <p:sldId id="343" r:id="rId29"/>
    <p:sldId id="295" r:id="rId30"/>
    <p:sldId id="300" r:id="rId31"/>
    <p:sldId id="287" r:id="rId32"/>
    <p:sldId id="286" r:id="rId33"/>
    <p:sldId id="288" r:id="rId34"/>
    <p:sldId id="341" r:id="rId35"/>
    <p:sldId id="296" r:id="rId36"/>
    <p:sldId id="301" r:id="rId37"/>
    <p:sldId id="289" r:id="rId38"/>
    <p:sldId id="291" r:id="rId39"/>
    <p:sldId id="290" r:id="rId40"/>
    <p:sldId id="293" r:id="rId41"/>
    <p:sldId id="330" r:id="rId42"/>
    <p:sldId id="331" r:id="rId43"/>
    <p:sldId id="315" r:id="rId44"/>
    <p:sldId id="339" r:id="rId45"/>
    <p:sldId id="324" r:id="rId46"/>
    <p:sldId id="333" r:id="rId47"/>
    <p:sldId id="326" r:id="rId48"/>
    <p:sldId id="334" r:id="rId49"/>
    <p:sldId id="327" r:id="rId50"/>
    <p:sldId id="335" r:id="rId51"/>
    <p:sldId id="332" r:id="rId52"/>
    <p:sldId id="328" r:id="rId53"/>
    <p:sldId id="329" r:id="rId54"/>
    <p:sldId id="325" r:id="rId55"/>
    <p:sldId id="336" r:id="rId56"/>
    <p:sldId id="337" r:id="rId57"/>
    <p:sldId id="338" r:id="rId58"/>
    <p:sldId id="348" r:id="rId59"/>
    <p:sldId id="345" r:id="rId60"/>
    <p:sldId id="347" r:id="rId61"/>
    <p:sldId id="346" r:id="rId62"/>
    <p:sldId id="349" r:id="rId63"/>
    <p:sldId id="350" r:id="rId64"/>
    <p:sldId id="351" r:id="rId65"/>
    <p:sldId id="352" r:id="rId66"/>
    <p:sldId id="306" r:id="rId67"/>
    <p:sldId id="354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01" autoAdjust="0"/>
  </p:normalViewPr>
  <p:slideViewPr>
    <p:cSldViewPr snapToGrid="0" snapToObjects="1">
      <p:cViewPr>
        <p:scale>
          <a:sx n="75" d="100"/>
          <a:sy n="75" d="100"/>
        </p:scale>
        <p:origin x="-129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BB55-47AF-2743-82B8-FCF9C9021984}" type="datetimeFigureOut">
              <a:rPr lang="en-US" smtClean="0"/>
              <a:t>5/24/15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A3DE-F58D-6D4F-9717-1BD7EB90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2DDE-3D82-5D48-8A95-1FDD754271B5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F68C-2327-CE47-A1B6-6C096719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8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7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1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5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8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1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F4F5-C99B-7B49-B7E5-DFBBE5250E36}" type="datetimeFigureOut">
              <a:rPr lang="en-US" smtClean="0"/>
              <a:t>5/24/15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249B-7C08-A14F-BBFA-11362B00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20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230"/>
            <a:ext cx="8229600" cy="5093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rial"/>
                <a:cs typeface="Arial"/>
              </a:rPr>
              <a:t>Disability Rises Gradually in an Elderly Cohort</a:t>
            </a:r>
            <a:endParaRPr lang="en-US" sz="4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/>
                <a:cs typeface="Arial"/>
              </a:rPr>
              <a:t>Lois M. Verbrugge 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2800" dirty="0" smtClean="0">
                <a:latin typeface="Arial"/>
                <a:cs typeface="Arial"/>
              </a:rPr>
              <a:t>Dustin C. Brown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/>
                <a:cs typeface="Arial"/>
              </a:rPr>
              <a:t>University of Michigan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33" y="5288674"/>
            <a:ext cx="2997200" cy="8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2388"/>
            <a:ext cx="91249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66223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Decedent Groups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Conferences\PAA 2015\Verbrugge &amp; Brown\Tables &amp; Figures\Figure 3 (Verbrugge &amp; Brown, PAA 2015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806" y="8694920"/>
            <a:ext cx="11834919" cy="7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Conferences\PAA 2015\Verbrugge &amp; Brown\Tables &amp; Figures\Figure 3 (Verbrugge &amp; Brown, PAA 2015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206" y="8847320"/>
            <a:ext cx="11834919" cy="7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8900"/>
            <a:ext cx="88265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0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Conferences\PAA 2015\Verbrugge &amp; Brown\Tables &amp; Figures\Figure 3 (Verbrugge &amp; Brown, PAA 2015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806" y="8694920"/>
            <a:ext cx="11834919" cy="7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Conferences\PAA 2015\Verbrugge &amp; Brown\Tables &amp; Figures\Figure 3 (Verbrugge &amp; Brown, PAA 2015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206" y="8847320"/>
            <a:ext cx="11834919" cy="7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7150"/>
            <a:ext cx="8915399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8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Conferences\PAA 2015\Verbrugge &amp; Brown\Tables &amp; Figures\Figure 3 (Verbrugge &amp; Brown, PAA 2015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806" y="8694920"/>
            <a:ext cx="11834919" cy="7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Conferences\PAA 2015\Verbrugge &amp; Brown\Tables &amp; Figures\Figure 3 (Verbrugge &amp; Brown, PAA 2015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206" y="8847320"/>
            <a:ext cx="11834919" cy="75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7150"/>
            <a:ext cx="86677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2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66223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Survivor Groups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5100"/>
            <a:ext cx="8915399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0988"/>
            <a:ext cx="86677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0988"/>
            <a:ext cx="866775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Key Results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5333"/>
            <a:ext cx="8534400" cy="54821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rises gradually for the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cohort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Decedent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much higher disability than the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decedent groups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higher disability than later ones, but disability rises sharply for everyone near death.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groups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less disability, and slower disability increases, than shorter survivor groups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higher disability levels than men at all time points, 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disability patterns over time are the same for women and men.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Disability patterns for younger (70-79) and older elderly (80+) groups are similar to those for the total cohort.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27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Purpose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133"/>
            <a:ext cx="8229600" cy="480906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a cohort of elderly people: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to disability over time as members acquire functional problems, and some die?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cohort disability levels rise sharply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gradually,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do they stay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steady,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even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decline over time?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 smtClean="0"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 changes in ADL, IADL, and PLIM disability over time for a single cohort of U.S. adults ages 70 and older.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 smtClean="0"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27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Comparison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127343"/>
            <a:ext cx="8801100" cy="5438557"/>
          </a:xfrm>
        </p:spPr>
        <p:txBody>
          <a:bodyPr>
            <a:noAutofit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differences in sample sizes, ages, and observation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lengths,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 and Danish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similar: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rises in disability for the living cohort over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rises in disability among survivor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groups and decedent/stop groups than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living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cohort.  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Monotonic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differences across groups at every wave, with higher disability among shorter survivor groups and earlier decedent/stop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Sharper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rises in disability over time for shorter survivor groups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(cf.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longer ones) and earlier decedent/stop groups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(cf.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later ones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  <a:spcAft>
                <a:spcPts val="5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69"/>
            <a:ext cx="8229600" cy="94826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Conclusions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083734"/>
            <a:ext cx="8657168" cy="5418666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Commonplace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assumption that disability rises sharply with age in populations is not true from a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perspective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Disability levels increase only </a:t>
            </a: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the cohort ages, even when cohort members are in their 80's and 90's.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continuity in results across gender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age strata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observed disability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and will exist in other cohorts.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some intrinsic fitness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(biological, behavioral, psychological) among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longevous people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Efforts to slow disablement in late life will not result in a very ill and frail population, but instead in one with just moderate levels of disability.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5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Ancillary Tables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smtClean="0">
                <a:latin typeface="Arial"/>
                <a:cs typeface="Arial"/>
              </a:rPr>
              <a:t>&amp; Figures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1913"/>
            <a:ext cx="765810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6"/>
                </a:solidFill>
                <a:latin typeface="Arial"/>
                <a:cs typeface="Arial"/>
              </a:rPr>
              <a:t>Results: Gender</a:t>
            </a:r>
            <a:endParaRPr lang="en-US" sz="4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9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Living Cohort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2388"/>
            <a:ext cx="91249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2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Decedent Groups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7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9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302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Background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445500" cy="5384800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n-US" sz="2600" dirty="0" smtClean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We examine disability changes for cohort members in three groups:</a:t>
            </a:r>
          </a:p>
          <a:p>
            <a:pPr marL="0" lvl="1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solidFill>
                  <a:schemeClr val="accent6"/>
                </a:solidFill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Living cohort</a:t>
            </a:r>
            <a:r>
              <a:rPr lang="en-US" altLang="en-US" sz="2600" dirty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: </a:t>
            </a:r>
            <a:r>
              <a:rPr lang="en-US" altLang="en-US" sz="2600" dirty="0" smtClean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 C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ohort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members alive at each interview wave </a:t>
            </a:r>
          </a:p>
          <a:p>
            <a:pPr marL="0" lvl="1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Decedent </a:t>
            </a:r>
            <a:r>
              <a:rPr lang="en-US" altLang="en-US" sz="2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Cohort members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who die between one interview wave and the next</a:t>
            </a:r>
          </a:p>
          <a:p>
            <a:pPr marL="0" lvl="1" indent="-3429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</a:t>
            </a:r>
            <a:r>
              <a:rPr lang="en-US" sz="2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Cohort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members who manage to live up to a given interview wave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one other analysis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similar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describe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cohort disability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changes over time (Christensen,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McGue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Petersen,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Jeune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Vaupel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2008).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0488"/>
            <a:ext cx="88265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2" y="0"/>
            <a:ext cx="8802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2" y="0"/>
            <a:ext cx="8991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Survivor Groups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6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1"/>
            <a:ext cx="9144000" cy="68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1"/>
            <a:ext cx="9144000" cy="67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1"/>
            <a:ext cx="9144000" cy="66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7842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Hypotheses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9"/>
            <a:ext cx="8229600" cy="52154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H1: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 rises over time for the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living cohort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TW" sz="2400" dirty="0" smtClean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H2</a:t>
            </a:r>
            <a:r>
              <a:rPr lang="en-US" altLang="zh-TW" sz="2400" dirty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Disability rises over time for all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decedent groups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less rapidly for later decedents than earlier ones.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TW" sz="2400" dirty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H3: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Earlier decedent groups have more baseline disability than later decedent groups at every wave.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TW" sz="2400" dirty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H4: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Disability rises over time for all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survivor groups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but less rapidly for later (longer) survivors than earlier (shorter) ones.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TW" sz="2400" dirty="0" smtClean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H5: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Earlier (shorter) survivor groups have more baseline disability than later (longer) survivor groups at every wave.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TW" sz="1800" dirty="0" smtClean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H6: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Women have higher disability levels than men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 both groups have similar disability changes over time as the total cohort.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TW" sz="1800" dirty="0" smtClean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H7: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older elderly have higher disability levels than the younger elderly, but both groups have similar disability changes over time as the total cohort.</a:t>
            </a:r>
            <a:endParaRPr lang="en-US" altLang="zh-TW" sz="1800" dirty="0" smtClean="0">
              <a:latin typeface="Arial" panose="020B0604020202020204" pitchFamily="34" charset="0"/>
              <a:ea typeface="新細明體" charset="-12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6"/>
                </a:solidFill>
                <a:latin typeface="Arial"/>
                <a:cs typeface="Arial"/>
              </a:rPr>
              <a:t>Results: Baseline Age</a:t>
            </a:r>
            <a:endParaRPr lang="en-US" sz="4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76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Living Cohort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6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2388"/>
            <a:ext cx="91249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3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Decedent Groups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3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4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6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442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/>
                <a:cs typeface="Arial"/>
              </a:rPr>
              <a:t>Data and Measures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30302"/>
            <a:ext cx="8559800" cy="55371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u="sng" dirty="0" smtClean="0">
                <a:latin typeface="Arial" charset="0"/>
              </a:rPr>
              <a:t>Data</a:t>
            </a:r>
            <a:endParaRPr lang="en-US" altLang="en-US" sz="2400" u="sng" dirty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Study of Asset and Health Dynamics Among the Oldest-Old (AHEAD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Waves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1993,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1998, 2000, 2002, 2004, 2006,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2008, 2010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Age-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AHEAD respondents in 1993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(ages 70+; N = 7,227)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last wave, living cohort members are ages 87+ (N = 1,065) </a:t>
            </a:r>
            <a:endParaRPr lang="en-US" altLang="en-US" sz="2000" b="1" dirty="0" smtClean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u="sng" dirty="0" smtClean="0">
                <a:latin typeface="Arial" charset="0"/>
              </a:rPr>
              <a:t>Disability Measures</a:t>
            </a:r>
            <a:endParaRPr lang="en-US" altLang="en-US" sz="2400" u="sng" dirty="0">
              <a:latin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latin typeface="Arial" charset="0"/>
              </a:rPr>
              <a:t>Personal </a:t>
            </a:r>
            <a:r>
              <a:rPr lang="en-US" altLang="en-US" sz="2000" dirty="0">
                <a:latin typeface="Arial" charset="0"/>
              </a:rPr>
              <a:t>care </a:t>
            </a:r>
            <a:r>
              <a:rPr lang="en-US" altLang="en-US" sz="2000" dirty="0" smtClean="0">
                <a:latin typeface="Arial" charset="0"/>
              </a:rPr>
              <a:t>(ADL, range 0</a:t>
            </a:r>
            <a:r>
              <a:rPr lang="en-US" altLang="en-US" sz="2000" dirty="0">
                <a:latin typeface="Arial" charset="0"/>
              </a:rPr>
              <a:t>-5</a:t>
            </a:r>
            <a:r>
              <a:rPr lang="en-US" altLang="en-US" sz="2000" dirty="0" smtClean="0">
                <a:latin typeface="Arial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latin typeface="Arial" charset="0"/>
              </a:rPr>
              <a:t>Household </a:t>
            </a:r>
            <a:r>
              <a:rPr lang="en-US" altLang="en-US" sz="2000" dirty="0">
                <a:latin typeface="Arial" charset="0"/>
              </a:rPr>
              <a:t>management </a:t>
            </a:r>
            <a:r>
              <a:rPr lang="en-US" altLang="en-US" sz="2000" dirty="0" smtClean="0">
                <a:latin typeface="Arial" charset="0"/>
              </a:rPr>
              <a:t>(IADL, range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smtClean="0">
                <a:latin typeface="Arial" charset="0"/>
              </a:rPr>
              <a:t>0</a:t>
            </a:r>
            <a:r>
              <a:rPr lang="en-US" altLang="en-US" sz="2000" dirty="0">
                <a:latin typeface="Arial" charset="0"/>
              </a:rPr>
              <a:t>-5</a:t>
            </a:r>
            <a:r>
              <a:rPr lang="en-US" altLang="en-US" sz="2000" dirty="0" smtClean="0">
                <a:latin typeface="Arial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en-US" sz="2000" dirty="0" smtClean="0">
                <a:latin typeface="Arial" charset="0"/>
              </a:rPr>
              <a:t>Physical </a:t>
            </a:r>
            <a:r>
              <a:rPr lang="en-US" altLang="en-US" sz="2000" dirty="0">
                <a:latin typeface="Arial" charset="0"/>
              </a:rPr>
              <a:t>limitations (PLIM, </a:t>
            </a:r>
            <a:r>
              <a:rPr lang="en-US" altLang="en-US" sz="2000" dirty="0" smtClean="0">
                <a:latin typeface="Arial" charset="0"/>
              </a:rPr>
              <a:t>range</a:t>
            </a:r>
            <a:r>
              <a:rPr lang="en-US" altLang="en-US" sz="2000" dirty="0">
                <a:latin typeface="Arial" charset="0"/>
              </a:rPr>
              <a:t> </a:t>
            </a:r>
            <a:r>
              <a:rPr lang="en-US" altLang="en-US" sz="2000" dirty="0" smtClean="0">
                <a:latin typeface="Arial" charset="0"/>
              </a:rPr>
              <a:t>0</a:t>
            </a:r>
            <a:r>
              <a:rPr lang="en-US" altLang="en-US" sz="2000" dirty="0">
                <a:latin typeface="Arial" charset="0"/>
              </a:rPr>
              <a:t>-9</a:t>
            </a:r>
            <a:r>
              <a:rPr lang="en-US" altLang="en-US" sz="2000" dirty="0" smtClean="0">
                <a:latin typeface="Arial" charset="0"/>
              </a:rPr>
              <a:t>)</a:t>
            </a:r>
            <a:endParaRPr lang="en-US" altLang="en-US" sz="2000" b="1" dirty="0" smtClean="0">
              <a:latin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u="sng" dirty="0" smtClean="0">
                <a:latin typeface="Arial" charset="0"/>
              </a:rPr>
              <a:t>Strata</a:t>
            </a:r>
            <a:endParaRPr lang="en-US" altLang="en-US" sz="2400" u="sng" dirty="0">
              <a:latin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latin typeface="Arial" charset="0"/>
              </a:rPr>
              <a:t>Gender</a:t>
            </a:r>
            <a:endParaRPr lang="en-US" altLang="en-US" sz="2000" dirty="0">
              <a:latin typeface="Arial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latin typeface="Arial" charset="0"/>
              </a:rPr>
              <a:t>Baseline </a:t>
            </a:r>
            <a:r>
              <a:rPr lang="en-US" altLang="en-US" sz="2000" dirty="0">
                <a:latin typeface="Arial" charset="0"/>
              </a:rPr>
              <a:t>age (70-79, 80+)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altLang="en-US" sz="2000" dirty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34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latin typeface="Arial"/>
                <a:cs typeface="Arial"/>
              </a:rPr>
              <a:t>Survivor Groups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8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4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6"/>
                </a:solidFill>
                <a:latin typeface="Arial"/>
                <a:cs typeface="Arial"/>
              </a:rPr>
              <a:t>Compare Different Specifications of Time</a:t>
            </a:r>
            <a:endParaRPr lang="en-US" sz="4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7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49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/>
                <a:cs typeface="Arial"/>
              </a:rPr>
              <a:t>Methods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382000" cy="565996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dirty="0" smtClean="0">
                <a:latin typeface="Arial" charset="0"/>
              </a:rPr>
              <a:t>Plot </a:t>
            </a:r>
            <a:r>
              <a:rPr lang="en-US" altLang="en-US" sz="2400" dirty="0">
                <a:latin typeface="Arial" charset="0"/>
              </a:rPr>
              <a:t>mean disability levels for the living cohort, decedent groups, and survivor groups over time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analyses – no age adjustment, controls, or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multivariate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models. </a:t>
            </a:r>
            <a:endParaRPr lang="en-US" altLang="en-US" sz="2400" dirty="0">
              <a:solidFill>
                <a:schemeClr val="accent6"/>
              </a:solidFill>
              <a:latin typeface="Arial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age are effectively the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same.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cohort's aging process is captured in changes over calendar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dirty="0" smtClean="0">
                <a:latin typeface="Arial" charset="0"/>
              </a:rPr>
              <a:t>Analyses are</a:t>
            </a:r>
            <a:r>
              <a:rPr lang="en-US" altLang="en-US" sz="2400" dirty="0">
                <a:latin typeface="Arial" charset="0"/>
              </a:rPr>
              <a:t> p</a:t>
            </a:r>
            <a:r>
              <a:rPr lang="en-US" altLang="en-US" sz="2400" dirty="0" smtClean="0">
                <a:latin typeface="Arial" charset="0"/>
              </a:rPr>
              <a:t>erformed for the total sample and repeated for men, women, baseline ages 70-79, and baseline ages 80+ </a:t>
            </a:r>
            <a:endParaRPr lang="en-US" altLang="en-US" sz="2400" dirty="0">
              <a:latin typeface="Arial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2400" dirty="0" smtClean="0">
                <a:latin typeface="Arial" charset="0"/>
              </a:rPr>
              <a:t>Community-dwelling </a:t>
            </a:r>
            <a:r>
              <a:rPr lang="en-US" altLang="en-US" sz="2400" dirty="0">
                <a:latin typeface="Arial" charset="0"/>
              </a:rPr>
              <a:t>and nursing home </a:t>
            </a:r>
            <a:r>
              <a:rPr lang="en-US" altLang="en-US" sz="2400" dirty="0" smtClean="0">
                <a:latin typeface="Arial" charset="0"/>
              </a:rPr>
              <a:t>respondents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2400" dirty="0" smtClean="0">
                <a:latin typeface="Arial" charset="0"/>
              </a:rPr>
              <a:t>Non-zero weights are created for nursing </a:t>
            </a:r>
            <a:r>
              <a:rPr lang="en-US" altLang="en-US" sz="2400" dirty="0">
                <a:latin typeface="Arial" charset="0"/>
              </a:rPr>
              <a:t>home </a:t>
            </a:r>
            <a:r>
              <a:rPr lang="en-US" altLang="en-US" sz="2400" dirty="0" smtClean="0">
                <a:latin typeface="Arial" charset="0"/>
              </a:rPr>
              <a:t>residents</a:t>
            </a:r>
          </a:p>
        </p:txBody>
      </p:sp>
    </p:spTree>
    <p:extLst>
      <p:ext uri="{BB962C8B-B14F-4D97-AF65-F5344CB8AC3E}">
        <p14:creationId xmlns:p14="http://schemas.microsoft.com/office/powerpoint/2010/main" val="398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8940799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190500"/>
            <a:ext cx="8902700" cy="64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6"/>
                </a:solidFill>
                <a:latin typeface="Arial"/>
                <a:cs typeface="Arial"/>
              </a:rPr>
              <a:t>Compare Different Weighting Approaches</a:t>
            </a:r>
            <a:endParaRPr lang="en-US" sz="44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3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66223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Total Sample</a:t>
            </a: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cohort ages and the most ill/frail persons exit by death, disability rises very little for living cohort members.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Goal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escribe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the aging process unfolds over time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cohort </a:t>
            </a: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4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66223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Living Cohort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767</TotalTime>
  <Words>930</Words>
  <Application>Microsoft Macintosh PowerPoint</Application>
  <PresentationFormat>On-screen Show (4:3)</PresentationFormat>
  <Paragraphs>97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Purpose</vt:lpstr>
      <vt:lpstr>Background</vt:lpstr>
      <vt:lpstr>Hypotheses</vt:lpstr>
      <vt:lpstr>Data and Measures</vt:lpstr>
      <vt:lpstr>Methods</vt:lpstr>
      <vt:lpstr>Goal</vt:lpstr>
      <vt:lpstr>PowerPoint Presentation</vt:lpstr>
      <vt:lpstr>Living Cohort</vt:lpstr>
      <vt:lpstr>PowerPoint Presentation</vt:lpstr>
      <vt:lpstr>Decedent Groups</vt:lpstr>
      <vt:lpstr>PowerPoint Presentation</vt:lpstr>
      <vt:lpstr>PowerPoint Presentation</vt:lpstr>
      <vt:lpstr>PowerPoint Presentation</vt:lpstr>
      <vt:lpstr>Survivor Groups</vt:lpstr>
      <vt:lpstr>PowerPoint Presentation</vt:lpstr>
      <vt:lpstr>PowerPoint Presentation</vt:lpstr>
      <vt:lpstr>PowerPoint Presentation</vt:lpstr>
      <vt:lpstr>Key Results</vt:lpstr>
      <vt:lpstr>Comparison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Total Sample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Verbrugge</dc:creator>
  <cp:lastModifiedBy>Lois Verbrugge</cp:lastModifiedBy>
  <cp:revision>113</cp:revision>
  <cp:lastPrinted>2015-05-22T11:27:56Z</cp:lastPrinted>
  <dcterms:created xsi:type="dcterms:W3CDTF">2015-04-13T17:31:24Z</dcterms:created>
  <dcterms:modified xsi:type="dcterms:W3CDTF">2015-05-24T19:49:09Z</dcterms:modified>
</cp:coreProperties>
</file>