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1" r:id="rId3"/>
    <p:sldId id="260" r:id="rId4"/>
    <p:sldId id="292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72" r:id="rId18"/>
    <p:sldId id="30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90" r:id="rId31"/>
    <p:sldId id="286" r:id="rId32"/>
    <p:sldId id="287" r:id="rId33"/>
    <p:sldId id="288" r:id="rId34"/>
    <p:sldId id="293" r:id="rId35"/>
    <p:sldId id="300" r:id="rId36"/>
    <p:sldId id="299" r:id="rId37"/>
    <p:sldId id="296" r:id="rId38"/>
    <p:sldId id="305" r:id="rId39"/>
    <p:sldId id="306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1572112462092"/>
          <c:y val="0.16552079634765021"/>
          <c:w val="0.84452736670398487"/>
          <c:h val="0.66085118238925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Robust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ADL Disability</c:v>
                </c:pt>
                <c:pt idx="1">
                  <c:v>Hospitalization</c:v>
                </c:pt>
                <c:pt idx="2">
                  <c:v>Poor QOL</c:v>
                </c:pt>
                <c:pt idx="3">
                  <c:v>Mortality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Pre-frail</c:v>
                </c:pt>
              </c:strCache>
            </c:strRef>
          </c:tx>
          <c:spPr>
            <a:solidFill>
              <a:srgbClr val="016330">
                <a:alpha val="58000"/>
              </a:srgbClr>
            </a:solidFill>
            <a:ln>
              <a:solidFill>
                <a:srgbClr val="015753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Sheet1!$A$2:$A$5</c:f>
              <c:strCache>
                <c:ptCount val="4"/>
                <c:pt idx="0">
                  <c:v>ADL Disability</c:v>
                </c:pt>
                <c:pt idx="1">
                  <c:v>Hospitalization</c:v>
                </c:pt>
                <c:pt idx="2">
                  <c:v>Poor QOL</c:v>
                </c:pt>
                <c:pt idx="3">
                  <c:v>Mortality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1.77</c:v>
                </c:pt>
                <c:pt idx="1">
                  <c:v>1.41</c:v>
                </c:pt>
                <c:pt idx="2">
                  <c:v>1.76</c:v>
                </c:pt>
                <c:pt idx="3">
                  <c:v>1.26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Frail</c:v>
                </c:pt>
              </c:strCache>
            </c:strRef>
          </c:tx>
          <c:spPr>
            <a:solidFill>
              <a:srgbClr val="0163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ADL Disability</c:v>
                </c:pt>
                <c:pt idx="1">
                  <c:v>Hospitalization</c:v>
                </c:pt>
                <c:pt idx="2">
                  <c:v>Poor QOL</c:v>
                </c:pt>
                <c:pt idx="3">
                  <c:v>Mortality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11.2</c:v>
                </c:pt>
                <c:pt idx="1">
                  <c:v>2.74</c:v>
                </c:pt>
                <c:pt idx="2">
                  <c:v>5.66</c:v>
                </c:pt>
                <c:pt idx="3">
                  <c:v>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02776272"/>
        <c:axId val="-802788240"/>
      </c:barChart>
      <c:catAx>
        <c:axId val="-80277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 panose="020B0503020102020204" pitchFamily="34" charset="0"/>
              </a:defRPr>
            </a:pPr>
            <a:endParaRPr lang="en-US"/>
          </a:p>
        </c:txPr>
        <c:crossAx val="-802788240"/>
        <c:crosses val="autoZero"/>
        <c:auto val="1"/>
        <c:lblAlgn val="ctr"/>
        <c:lblOffset val="100"/>
        <c:noMultiLvlLbl val="0"/>
      </c:catAx>
      <c:valAx>
        <c:axId val="-802788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 panose="020B0503020102020204" pitchFamily="34" charset="0"/>
              </a:defRPr>
            </a:pPr>
            <a:endParaRPr lang="en-US"/>
          </a:p>
        </c:txPr>
        <c:crossAx val="-80277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64259087991609"/>
          <c:y val="8.6525561530520656E-2"/>
          <c:w val="0.15179277918837752"/>
          <c:h val="0.28539663047951908"/>
        </c:manualLayout>
      </c:layout>
      <c:overlay val="0"/>
      <c:txPr>
        <a:bodyPr/>
        <a:lstStyle/>
        <a:p>
          <a:pPr>
            <a:defRPr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1021224914405"/>
          <c:y val="0.11844291338582677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noFill/>
              <a:prstDash val="sysDot"/>
            </a:ln>
          </c:spPr>
          <c:marker>
            <c:symbol val="circle"/>
            <c:size val="14"/>
            <c:spPr>
              <a:noFill/>
              <a:ln w="12700">
                <a:noFill/>
              </a:ln>
            </c:spPr>
          </c:marker>
          <c:dPt>
            <c:idx val="2"/>
            <c:marker>
              <c:spPr>
                <a:noFill/>
                <a:ln w="12700">
                  <a:noFill/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36960"/>
        <c:axId val="-691840768"/>
      </c:lineChart>
      <c:catAx>
        <c:axId val="-6918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0768"/>
        <c:crossesAt val="-1.5"/>
        <c:auto val="1"/>
        <c:lblAlgn val="ctr"/>
        <c:lblOffset val="100"/>
        <c:noMultiLvlLbl val="0"/>
      </c:catAx>
      <c:valAx>
        <c:axId val="-691840768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36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0808480"/>
        <c:axId val="-690807392"/>
      </c:lineChart>
      <c:catAx>
        <c:axId val="-69080848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0807392"/>
        <c:crossesAt val="0.2"/>
        <c:auto val="1"/>
        <c:lblAlgn val="ctr"/>
        <c:lblOffset val="100"/>
        <c:noMultiLvlLbl val="0"/>
      </c:catAx>
      <c:valAx>
        <c:axId val="-690807392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0808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7074683846337"/>
          <c:y val="0.1149191042311295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circle"/>
            <c:size val="14"/>
            <c:spPr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dPt>
            <c:idx val="2"/>
            <c:marker>
              <c:spPr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0810656"/>
        <c:axId val="-690806848"/>
      </c:lineChart>
      <c:catAx>
        <c:axId val="-69081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0806848"/>
        <c:crossesAt val="-1.5"/>
        <c:auto val="1"/>
        <c:lblAlgn val="ctr"/>
        <c:lblOffset val="100"/>
        <c:noMultiLvlLbl val="0"/>
      </c:catAx>
      <c:valAx>
        <c:axId val="-690806848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0810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0804128"/>
        <c:axId val="-690804672"/>
      </c:lineChart>
      <c:catAx>
        <c:axId val="-6908041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0804672"/>
        <c:crossesAt val="0.2"/>
        <c:auto val="1"/>
        <c:lblAlgn val="ctr"/>
        <c:lblOffset val="100"/>
        <c:noMultiLvlLbl val="0"/>
      </c:catAx>
      <c:valAx>
        <c:axId val="-690804672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0804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7074683846337"/>
          <c:y val="0.1149191042311295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circle"/>
            <c:size val="14"/>
            <c:spPr>
              <a:solidFill>
                <a:schemeClr val="bg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dPt>
            <c:idx val="2"/>
            <c:marker>
              <c:spPr>
                <a:solidFill>
                  <a:schemeClr val="bg1"/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76288"/>
        <c:axId val="-689664320"/>
      </c:lineChart>
      <c:catAx>
        <c:axId val="-68967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64320"/>
        <c:crossesAt val="-1.5"/>
        <c:auto val="1"/>
        <c:lblAlgn val="ctr"/>
        <c:lblOffset val="100"/>
        <c:noMultiLvlLbl val="0"/>
      </c:catAx>
      <c:valAx>
        <c:axId val="-689664320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76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65952"/>
        <c:axId val="-689662688"/>
      </c:lineChart>
      <c:catAx>
        <c:axId val="-6896659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62688"/>
        <c:crossesAt val="0.2"/>
        <c:auto val="1"/>
        <c:lblAlgn val="ctr"/>
        <c:lblOffset val="100"/>
        <c:noMultiLvlLbl val="0"/>
      </c:catAx>
      <c:valAx>
        <c:axId val="-689662688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65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7074683846337"/>
          <c:y val="0.1149191042311295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circle"/>
            <c:size val="14"/>
            <c:spPr>
              <a:solidFill>
                <a:schemeClr val="bg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dPt>
            <c:idx val="2"/>
            <c:marker>
              <c:spPr>
                <a:solidFill>
                  <a:schemeClr val="bg1"/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68672"/>
        <c:axId val="-689663776"/>
      </c:lineChart>
      <c:catAx>
        <c:axId val="-68966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63776"/>
        <c:crossesAt val="-1.5"/>
        <c:auto val="1"/>
        <c:lblAlgn val="ctr"/>
        <c:lblOffset val="100"/>
        <c:noMultiLvlLbl val="0"/>
      </c:catAx>
      <c:valAx>
        <c:axId val="-689663776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68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61600"/>
        <c:axId val="-689666496"/>
      </c:lineChart>
      <c:catAx>
        <c:axId val="-6896616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66496"/>
        <c:crossesAt val="0.2"/>
        <c:auto val="1"/>
        <c:lblAlgn val="ctr"/>
        <c:lblOffset val="100"/>
        <c:noMultiLvlLbl val="0"/>
      </c:catAx>
      <c:valAx>
        <c:axId val="-689666496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61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7074683846337"/>
          <c:y val="0.1149191042311295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circle"/>
            <c:size val="14"/>
            <c:spPr>
              <a:solidFill>
                <a:schemeClr val="bg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dPt>
            <c:idx val="2"/>
            <c:marker>
              <c:spPr>
                <a:solidFill>
                  <a:schemeClr val="bg1"/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70304"/>
        <c:axId val="-689675200"/>
      </c:lineChart>
      <c:catAx>
        <c:axId val="-6896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75200"/>
        <c:crossesAt val="-1.5"/>
        <c:auto val="1"/>
        <c:lblAlgn val="ctr"/>
        <c:lblOffset val="100"/>
        <c:noMultiLvlLbl val="0"/>
      </c:catAx>
      <c:valAx>
        <c:axId val="-689675200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70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63232"/>
        <c:axId val="-689674656"/>
      </c:lineChart>
      <c:catAx>
        <c:axId val="-6896632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74656"/>
        <c:crossesAt val="0.2"/>
        <c:auto val="1"/>
        <c:lblAlgn val="ctr"/>
        <c:lblOffset val="100"/>
        <c:noMultiLvlLbl val="0"/>
      </c:catAx>
      <c:valAx>
        <c:axId val="-689674656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63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1021224914405"/>
          <c:y val="0.11844291338582677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noFill/>
              <a:prstDash val="sysDot"/>
            </a:ln>
          </c:spPr>
          <c:marker>
            <c:symbol val="circle"/>
            <c:size val="14"/>
            <c:spPr>
              <a:noFill/>
              <a:ln w="12700">
                <a:noFill/>
              </a:ln>
            </c:spPr>
          </c:marker>
          <c:dPt>
            <c:idx val="2"/>
            <c:marker>
              <c:spPr>
                <a:noFill/>
                <a:ln w="12700">
                  <a:noFill/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02774640"/>
        <c:axId val="-802773552"/>
      </c:lineChart>
      <c:catAx>
        <c:axId val="-80277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802773552"/>
        <c:crossesAt val="-1.5"/>
        <c:auto val="1"/>
        <c:lblAlgn val="ctr"/>
        <c:lblOffset val="100"/>
        <c:noMultiLvlLbl val="0"/>
      </c:catAx>
      <c:valAx>
        <c:axId val="-802773552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802774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7074683846337"/>
          <c:y val="0.1149191042311295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5">
                  <a:lumMod val="50000"/>
                </a:schemeClr>
              </a:solidFill>
              <a:ln w="15875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circle"/>
            <c:size val="14"/>
            <c:spPr>
              <a:solidFill>
                <a:schemeClr val="bg1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c:spPr>
          </c:marker>
          <c:dPt>
            <c:idx val="2"/>
            <c:marker>
              <c:spPr>
                <a:solidFill>
                  <a:schemeClr val="bg1"/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71392"/>
        <c:axId val="-689669760"/>
      </c:lineChart>
      <c:catAx>
        <c:axId val="-68967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9669760"/>
        <c:crossesAt val="-1.5"/>
        <c:auto val="1"/>
        <c:lblAlgn val="ctr"/>
        <c:lblOffset val="100"/>
        <c:noMultiLvlLbl val="0"/>
      </c:catAx>
      <c:valAx>
        <c:axId val="-689669760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71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diamond"/>
            <c:size val="16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89667040"/>
        <c:axId val="-688568416"/>
      </c:lineChart>
      <c:catAx>
        <c:axId val="-68966704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88568416"/>
        <c:crossesAt val="0.2"/>
        <c:auto val="1"/>
        <c:lblAlgn val="ctr"/>
        <c:lblOffset val="100"/>
        <c:noMultiLvlLbl val="0"/>
      </c:catAx>
      <c:valAx>
        <c:axId val="-688568416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89667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02781712"/>
        <c:axId val="-691836416"/>
      </c:lineChart>
      <c:catAx>
        <c:axId val="-8027817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36416"/>
        <c:crossesAt val="0.2"/>
        <c:auto val="1"/>
        <c:lblAlgn val="ctr"/>
        <c:lblOffset val="100"/>
        <c:noMultiLvlLbl val="0"/>
      </c:catAx>
      <c:valAx>
        <c:axId val="-691836416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802781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1021224914405"/>
          <c:y val="0.11844291338582677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noFill/>
              <a:prstDash val="sysDot"/>
            </a:ln>
          </c:spPr>
          <c:marker>
            <c:symbol val="circle"/>
            <c:size val="14"/>
            <c:spPr>
              <a:noFill/>
              <a:ln w="12700">
                <a:noFill/>
              </a:ln>
            </c:spPr>
          </c:marker>
          <c:dPt>
            <c:idx val="2"/>
            <c:marker>
              <c:spPr>
                <a:noFill/>
                <a:ln w="12700">
                  <a:noFill/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35328"/>
        <c:axId val="-691850560"/>
      </c:lineChart>
      <c:catAx>
        <c:axId val="-69183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50560"/>
        <c:crossesAt val="-1.5"/>
        <c:auto val="1"/>
        <c:lblAlgn val="ctr"/>
        <c:lblOffset val="100"/>
        <c:noMultiLvlLbl val="0"/>
      </c:catAx>
      <c:valAx>
        <c:axId val="-691850560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35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44576"/>
        <c:axId val="-691847296"/>
      </c:lineChart>
      <c:catAx>
        <c:axId val="-69184457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7296"/>
        <c:crossesAt val="0.2"/>
        <c:auto val="1"/>
        <c:lblAlgn val="ctr"/>
        <c:lblOffset val="100"/>
        <c:noMultiLvlLbl val="0"/>
      </c:catAx>
      <c:valAx>
        <c:axId val="-691847296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44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1021224914405"/>
          <c:y val="0.11844291338582677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noFill/>
              <a:prstDash val="sysDot"/>
            </a:ln>
          </c:spPr>
          <c:marker>
            <c:symbol val="circle"/>
            <c:size val="14"/>
            <c:spPr>
              <a:noFill/>
              <a:ln w="12700">
                <a:noFill/>
              </a:ln>
            </c:spPr>
          </c:marker>
          <c:dPt>
            <c:idx val="2"/>
            <c:marker>
              <c:spPr>
                <a:noFill/>
                <a:ln w="12700">
                  <a:noFill/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46752"/>
        <c:axId val="-691846208"/>
      </c:lineChart>
      <c:catAx>
        <c:axId val="-6918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6208"/>
        <c:crossesAt val="-1.5"/>
        <c:auto val="1"/>
        <c:lblAlgn val="ctr"/>
        <c:lblOffset val="100"/>
        <c:noMultiLvlLbl val="0"/>
      </c:catAx>
      <c:valAx>
        <c:axId val="-691846208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46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39136"/>
        <c:axId val="-691849472"/>
      </c:lineChart>
      <c:catAx>
        <c:axId val="-6918391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9472"/>
        <c:crossesAt val="0.2"/>
        <c:auto val="1"/>
        <c:lblAlgn val="ctr"/>
        <c:lblOffset val="100"/>
        <c:noMultiLvlLbl val="0"/>
      </c:catAx>
      <c:valAx>
        <c:axId val="-691849472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3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1021224914405"/>
          <c:y val="0.11844291338582677"/>
          <c:w val="0.53144309234073017"/>
          <c:h val="0.69050126742993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1.64</c:v>
                </c:pt>
                <c:pt idx="2">
                  <c:v>0.97</c:v>
                </c:pt>
                <c:pt idx="3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12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2.0099999999999998</c:v>
                </c:pt>
                <c:pt idx="2">
                  <c:v>2.1800000000000002</c:v>
                </c:pt>
                <c:pt idx="3">
                  <c:v>1.98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1"/>
            <c:spPr>
              <a:noFill/>
              <a:ln w="12700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1.83</c:v>
                </c:pt>
                <c:pt idx="2">
                  <c:v>2.75</c:v>
                </c:pt>
                <c:pt idx="3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1.76</c:v>
                </c:pt>
                <c:pt idx="2">
                  <c:v>2.67</c:v>
                </c:pt>
                <c:pt idx="3">
                  <c:v>2.35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noFill/>
              <a:prstDash val="sysDot"/>
            </a:ln>
          </c:spPr>
          <c:marker>
            <c:symbol val="circle"/>
            <c:size val="14"/>
            <c:spPr>
              <a:noFill/>
              <a:ln w="12700">
                <a:noFill/>
              </a:ln>
            </c:spPr>
          </c:marker>
          <c:dPt>
            <c:idx val="2"/>
            <c:marker>
              <c:spPr>
                <a:noFill/>
                <a:ln w="12700">
                  <a:noFill/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1.1299999999999999</c:v>
                </c:pt>
                <c:pt idx="2">
                  <c:v>0.02</c:v>
                </c:pt>
                <c:pt idx="3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42944"/>
        <c:axId val="-691847840"/>
      </c:lineChart>
      <c:catAx>
        <c:axId val="-69184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7840"/>
        <c:crossesAt val="-1.5"/>
        <c:auto val="1"/>
        <c:lblAlgn val="ctr"/>
        <c:lblOffset val="100"/>
        <c:noMultiLvlLbl val="0"/>
      </c:catAx>
      <c:valAx>
        <c:axId val="-691847840"/>
        <c:scaling>
          <c:orientation val="minMax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Knee strength, kg change from baseline</a:t>
                </a:r>
                <a:endParaRPr lang="en-SG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42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88857074683843"/>
          <c:y val="0.33231845491594408"/>
          <c:w val="0.26261130994989262"/>
          <c:h val="0.3353628697340507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10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8946850393702"/>
          <c:y val="0.11844291338582677"/>
          <c:w val="0.5529747844019498"/>
          <c:h val="0.758074743831881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</c:v>
                </c:pt>
              </c:strCache>
            </c:strRef>
          </c:tx>
          <c:spPr>
            <a:ln w="254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-0.64</c:v>
                </c:pt>
                <c:pt idx="2">
                  <c:v>-0.72</c:v>
                </c:pt>
                <c:pt idx="3">
                  <c:v>-0.63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Cognition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-0.67</c:v>
                </c:pt>
                <c:pt idx="2">
                  <c:v>-0.6</c:v>
                </c:pt>
                <c:pt idx="3">
                  <c:v>-0.62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-0.98</c:v>
                </c:pt>
                <c:pt idx="2">
                  <c:v>-0.92</c:v>
                </c:pt>
                <c:pt idx="3">
                  <c:v>-0.83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Combination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6"/>
            <c:spPr>
              <a:noFill/>
              <a:ln w="15875"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-0.87</c:v>
                </c:pt>
                <c:pt idx="2">
                  <c:v>-0.75</c:v>
                </c:pt>
                <c:pt idx="3">
                  <c:v>-0.92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Control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14"/>
            <c:spPr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Pt>
            <c:idx val="2"/>
            <c:marker>
              <c:spPr>
                <a:noFill/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c:spPr>
            </c:marker>
            <c:bubble3D val="0"/>
          </c:dPt>
          <c:cat>
            <c:strRef>
              <c:f>Sheet1!$A$2:$A$5</c:f>
              <c:strCache>
                <c:ptCount val="4"/>
                <c:pt idx="0">
                  <c:v>0M</c:v>
                </c:pt>
                <c:pt idx="1">
                  <c:v>3M</c:v>
                </c:pt>
                <c:pt idx="2">
                  <c:v>6M</c:v>
                </c:pt>
                <c:pt idx="3">
                  <c:v>12M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-0.47</c:v>
                </c:pt>
                <c:pt idx="2">
                  <c:v>-0.34</c:v>
                </c:pt>
                <c:pt idx="3">
                  <c:v>-0.14000000000000001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91844032"/>
        <c:axId val="-691843488"/>
      </c:lineChart>
      <c:catAx>
        <c:axId val="-6918440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91843488"/>
        <c:crossesAt val="0.2"/>
        <c:auto val="1"/>
        <c:lblAlgn val="ctr"/>
        <c:lblOffset val="100"/>
        <c:noMultiLvlLbl val="0"/>
      </c:catAx>
      <c:valAx>
        <c:axId val="-691843488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SG" sz="1200" b="0"/>
                  <a:t>Fraily Score Change from Baseline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691844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42824334458188"/>
          <c:y val="0.3216126266577366"/>
          <c:w val="0.27407199100112484"/>
          <c:h val="0.35677451217659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0.0313</cdr:x>
      <cdr:y>0.01943</cdr:y>
    </cdr:from>
    <cdr:to>
      <cdr:x>0.29622</cdr:x>
      <cdr:y>0.11381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196" y="72008"/>
          <a:ext cx="1872208" cy="349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Franklin Gothic Book" panose="020B0503020102020204" pitchFamily="34" charset="0"/>
            </a:rPr>
            <a:t>Relative Risk</a:t>
          </a:r>
          <a:endParaRPr lang="en-SG" sz="1800" dirty="0">
            <a:latin typeface="Franklin Gothic Book" panose="020B05030201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0.27848</cdr:x>
      <cdr:y>0.905</cdr:y>
    </cdr:from>
    <cdr:to>
      <cdr:x>0.72727</cdr:x>
      <cdr:y>0.97886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101" y="3261740"/>
          <a:ext cx="1880899" cy="26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Strength</a:t>
          </a:r>
          <a:endParaRPr lang="en-SG" sz="2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0.28181</cdr:x>
      <cdr:y>0.92875</cdr:y>
    </cdr:from>
    <cdr:to>
      <cdr:x>0.77991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856" y="3960440"/>
          <a:ext cx="309634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SG" sz="1100" dirty="0"/>
        </a:p>
      </cdr:txBody>
    </cdr:sp>
  </cdr:relSizeAnchor>
  <cdr:relSizeAnchor xmlns:cdr="http://schemas.openxmlformats.org/drawingml/2006/chartDrawing">
    <cdr:from>
      <cdr:x>0.16598</cdr:x>
      <cdr:y>0.90769</cdr:y>
    </cdr:from>
    <cdr:to>
      <cdr:x>0.73358</cdr:x>
      <cdr:y>0.96923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4248472"/>
          <a:ext cx="35283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/>
            <a:t>Frailty</a:t>
          </a:r>
          <a:endParaRPr lang="en-SG" sz="2000" b="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2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BD87-C9E1-4DD4-9B0E-39621D245A0D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6E85-6BCA-449E-B594-082D2021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Document6.doc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97-2003_Worksheet5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9.xls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8.xls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_Worksheet7.xls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808" y="5648307"/>
            <a:ext cx="8219255" cy="92370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SG" sz="2100" b="0" dirty="0">
                <a:solidFill>
                  <a:schemeClr val="accent3">
                    <a:lumMod val="50000"/>
                  </a:schemeClr>
                </a:solidFill>
              </a:rPr>
              <a:t>Tze- pin NG (MD)</a:t>
            </a:r>
          </a:p>
          <a:p>
            <a:r>
              <a:rPr lang="en-US" sz="2100" b="0" cap="none" dirty="0">
                <a:solidFill>
                  <a:schemeClr val="accent3">
                    <a:lumMod val="50000"/>
                  </a:schemeClr>
                </a:solidFill>
              </a:rPr>
              <a:t>Gerontology Research </a:t>
            </a:r>
            <a:r>
              <a:rPr lang="en-US" sz="2100" b="0" cap="none" dirty="0" err="1">
                <a:solidFill>
                  <a:schemeClr val="accent3">
                    <a:lumMod val="50000"/>
                  </a:schemeClr>
                </a:solidFill>
              </a:rPr>
              <a:t>Programme</a:t>
            </a:r>
            <a:r>
              <a:rPr lang="en-US" sz="2100" b="0" cap="none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100" b="0" cap="none" dirty="0" smtClean="0">
                <a:solidFill>
                  <a:schemeClr val="accent3">
                    <a:lumMod val="50000"/>
                  </a:schemeClr>
                </a:solidFill>
              </a:rPr>
              <a:t>Department of </a:t>
            </a:r>
            <a:r>
              <a:rPr lang="en-US" sz="2100" b="0" cap="none" dirty="0" err="1">
                <a:solidFill>
                  <a:schemeClr val="accent3">
                    <a:lumMod val="50000"/>
                  </a:schemeClr>
                </a:solidFill>
              </a:rPr>
              <a:t>Psychologcial</a:t>
            </a:r>
            <a:r>
              <a:rPr lang="en-US" sz="2100" b="0" cap="none" dirty="0">
                <a:solidFill>
                  <a:schemeClr val="accent3">
                    <a:lumMod val="50000"/>
                  </a:schemeClr>
                </a:solidFill>
              </a:rPr>
              <a:t> Medicine, Yong Loo Lin School Of Medicine, National University Of Singapore</a:t>
            </a:r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952" y="2675046"/>
            <a:ext cx="8219255" cy="1857351"/>
          </a:xfrm>
          <a:prstGeom prst="rect">
            <a:avLst/>
          </a:prstGeom>
          <a:solidFill>
            <a:srgbClr val="33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SG" sz="2400" dirty="0">
                <a:solidFill>
                  <a:schemeClr val="bg1"/>
                </a:solidFill>
              </a:rPr>
              <a:t>“Singapore Longitudinal Ageing Studies of </a:t>
            </a:r>
          </a:p>
          <a:p>
            <a:r>
              <a:rPr lang="en-SG" sz="2400" dirty="0" smtClean="0">
                <a:solidFill>
                  <a:schemeClr val="bg1"/>
                </a:solidFill>
              </a:rPr>
              <a:t>Frailty and Resilience in </a:t>
            </a:r>
            <a:r>
              <a:rPr lang="en-SG" sz="2400" dirty="0">
                <a:solidFill>
                  <a:schemeClr val="bg1"/>
                </a:solidFill>
              </a:rPr>
              <a:t>Older Singaporeans: Implications for Policy and Practice” (10 minutes)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3808" y="323865"/>
            <a:ext cx="8219255" cy="10037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/>
              <a:t>Duke-NUS Graduate Medical School, Centre for Ageing Research and education</a:t>
            </a:r>
          </a:p>
          <a:p>
            <a:r>
              <a:rPr lang="en-US" sz="1600" b="0" dirty="0"/>
              <a:t>Live, Learn and Work – Exploring Possibilities with Longevity</a:t>
            </a:r>
          </a:p>
          <a:p>
            <a:r>
              <a:rPr lang="en-US" sz="1100" b="0" dirty="0"/>
              <a:t>A Symposium to Define the Framework for Transforming Singapore’s Rapid Ageing into a Demographic Powerhouse</a:t>
            </a:r>
          </a:p>
          <a:p>
            <a:r>
              <a:rPr lang="en-US" sz="1200" b="0" cap="none" dirty="0"/>
              <a:t>12 November 2015, Auditorium Shaw Foundation Alumni House, 11 Kent Ridge Drive, </a:t>
            </a:r>
            <a:r>
              <a:rPr lang="en-US" sz="1200" b="0" cap="none" dirty="0" smtClean="0"/>
              <a:t>Singapore </a:t>
            </a:r>
            <a:r>
              <a:rPr lang="en-US" sz="1200" b="0" cap="none" dirty="0"/>
              <a:t>119244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07" y="4532396"/>
            <a:ext cx="1936540" cy="109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8" y="4481898"/>
            <a:ext cx="1926975" cy="1166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15" y="1322971"/>
            <a:ext cx="1808248" cy="135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8" y="1343818"/>
            <a:ext cx="1770571" cy="13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3744" y="299530"/>
            <a:ext cx="8555983" cy="7197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Physical </a:t>
            </a:r>
            <a:r>
              <a:rPr lang="en-US" sz="2400" b="1" dirty="0" smtClean="0">
                <a:solidFill>
                  <a:schemeClr val="bg1"/>
                </a:solidFill>
              </a:rPr>
              <a:t>Frailty is associated with concomitant Multi-morbidity and Adverse Outcomes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9786" y="6084587"/>
            <a:ext cx="536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latin typeface="+mj-lt"/>
              </a:rPr>
              <a:t> </a:t>
            </a:r>
            <a:r>
              <a:rPr lang="en-SG" sz="1200" dirty="0" smtClean="0">
                <a:latin typeface="+mj-lt"/>
              </a:rPr>
              <a:t>SLAS Data: J </a:t>
            </a:r>
            <a:r>
              <a:rPr lang="en-SG" sz="1200" dirty="0">
                <a:latin typeface="+mj-lt"/>
              </a:rPr>
              <a:t>Am Med Dir Assoc.2014 Sep;15(9):635-42.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4547"/>
            <a:ext cx="2892550" cy="48265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77854"/>
              </p:ext>
            </p:extLst>
          </p:nvPr>
        </p:nvGraphicFramePr>
        <p:xfrm>
          <a:off x="1331640" y="1844824"/>
          <a:ext cx="7162800" cy="34100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62914"/>
                <a:gridCol w="328389"/>
                <a:gridCol w="922885"/>
                <a:gridCol w="181179"/>
                <a:gridCol w="1092741"/>
                <a:gridCol w="181179"/>
                <a:gridCol w="837957"/>
                <a:gridCol w="181179"/>
                <a:gridCol w="974377"/>
              </a:tblGrid>
              <a:tr h="76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Franklin Gothic Book" panose="020B0503020102020204" pitchFamily="34" charset="0"/>
                          <a:ea typeface="SimSun"/>
                          <a:cs typeface="Times New Roman"/>
                        </a:rPr>
                        <a:t>Adverse</a:t>
                      </a:r>
                      <a:r>
                        <a:rPr lang="en-US" sz="2000" b="0" baseline="0" dirty="0" smtClean="0">
                          <a:effectLst/>
                          <a:latin typeface="Franklin Gothic Book" panose="020B0503020102020204" pitchFamily="34" charset="0"/>
                          <a:ea typeface="SimSun"/>
                          <a:cs typeface="Times New Roman"/>
                        </a:rPr>
                        <a:t> Outcomes</a:t>
                      </a:r>
                      <a:endParaRPr lang="en-SG" sz="20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7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Robust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n=883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Pre-frail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N=712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Frail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Franklin Gothic Book" panose="020B0503020102020204" pitchFamily="34" charset="0"/>
                        </a:rPr>
                        <a:t>N=90</a:t>
                      </a:r>
                      <a:endParaRPr lang="en-SG" sz="18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P 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Depressive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symptoms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0.8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2.8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10.0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Cognitive impairment 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4.1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8.4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22.2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Multi-morbidity (&gt;5 )                                                      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6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17.8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27.4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52.2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IADL disability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6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5.0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11.0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26.7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ADL Disability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6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0.2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3.2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7.8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Hospital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SG" sz="18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6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5.9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Franklin Gothic Book" panose="020B0503020102020204" pitchFamily="34" charset="0"/>
                        </a:rPr>
                        <a:t>10.0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Franklin Gothic Book" panose="020B0503020102020204" pitchFamily="34" charset="0"/>
                        </a:rPr>
                        <a:t>0.033</a:t>
                      </a:r>
                      <a:endParaRPr lang="en-SG" sz="18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2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180" y="116632"/>
            <a:ext cx="8219255" cy="92370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+mj-lt"/>
              </a:rPr>
              <a:t>Physical Frailty predicts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Incident Adverse Health Outcomes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5" y="6159286"/>
            <a:ext cx="7416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SLAS Data: Manuscript in preparation</a:t>
            </a:r>
            <a:endParaRPr lang="en-SG" sz="1400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4547"/>
            <a:ext cx="2892550" cy="4826536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28142"/>
              </p:ext>
            </p:extLst>
          </p:nvPr>
        </p:nvGraphicFramePr>
        <p:xfrm>
          <a:off x="1362472" y="1628800"/>
          <a:ext cx="7067128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6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3551" y="325078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Physical Frailty </a:t>
            </a:r>
            <a:r>
              <a:rPr lang="en-US" sz="3200" b="1" dirty="0" smtClean="0">
                <a:solidFill>
                  <a:schemeClr val="bg1"/>
                </a:solidFill>
              </a:rPr>
              <a:t>Social Profile</a:t>
            </a:r>
            <a:r>
              <a:rPr lang="en-US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2444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120341"/>
            <a:ext cx="2399400" cy="483366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70417"/>
              </p:ext>
            </p:extLst>
          </p:nvPr>
        </p:nvGraphicFramePr>
        <p:xfrm>
          <a:off x="1600200" y="1664803"/>
          <a:ext cx="6906979" cy="357394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03038"/>
                <a:gridCol w="339666"/>
                <a:gridCol w="218320"/>
                <a:gridCol w="839345"/>
                <a:gridCol w="198385"/>
                <a:gridCol w="839345"/>
                <a:gridCol w="217551"/>
                <a:gridCol w="839345"/>
                <a:gridCol w="198385"/>
                <a:gridCol w="713599"/>
              </a:tblGrid>
              <a:tr h="70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Franklin Gothic Book" panose="020B0503020102020204" pitchFamily="34" charset="0"/>
                        </a:rPr>
                        <a:t>Socio-economic Factors</a:t>
                      </a:r>
                      <a:endParaRPr lang="en-SG" sz="15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Robust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n=883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Pre-frail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N=712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N=90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 value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Age 75+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7.9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20.2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36.7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Female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64.1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64.2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67.8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0.66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No formal education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15.1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26.1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34.4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Franklin Gothic Book" panose="020B0503020102020204" pitchFamily="34" charset="0"/>
                        </a:rPr>
                        <a:t>1-2 room </a:t>
                      </a: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public housing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16.7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25.6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Non-Chinese ethnicity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9.0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12.6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14.4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0.010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Single, divorced, widowed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29.0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39.3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52.2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Living alone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12.9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18.7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26.7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Current smoking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19.7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25.5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27.3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0.004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Franklin Gothic Book" panose="020B0503020102020204" pitchFamily="34" charset="0"/>
                        </a:rPr>
                        <a:t>Daily alcohol drinking</a:t>
                      </a:r>
                      <a:endParaRPr lang="en-SG" sz="15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8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0.114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1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" y="260648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Physical Frailty </a:t>
            </a:r>
            <a:r>
              <a:rPr lang="en-US" sz="3200" b="1" dirty="0" smtClean="0">
                <a:solidFill>
                  <a:schemeClr val="bg1"/>
                </a:solidFill>
              </a:rPr>
              <a:t>Clinical Profile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5400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120341"/>
            <a:ext cx="2399400" cy="483366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8617"/>
              </p:ext>
            </p:extLst>
          </p:nvPr>
        </p:nvGraphicFramePr>
        <p:xfrm>
          <a:off x="1571808" y="1445496"/>
          <a:ext cx="7252632" cy="44285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75195"/>
                <a:gridCol w="326369"/>
                <a:gridCol w="286419"/>
                <a:gridCol w="796990"/>
                <a:gridCol w="188363"/>
                <a:gridCol w="796990"/>
                <a:gridCol w="188363"/>
                <a:gridCol w="796990"/>
                <a:gridCol w="195584"/>
                <a:gridCol w="1001369"/>
              </a:tblGrid>
              <a:tr h="57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Franklin Gothic Book" panose="020B0503020102020204" pitchFamily="34" charset="0"/>
                        </a:rPr>
                        <a:t>Chronic</a:t>
                      </a:r>
                      <a:r>
                        <a:rPr lang="en-US" sz="1400" b="1" baseline="0" dirty="0" smtClean="0">
                          <a:effectLst/>
                          <a:latin typeface="Franklin Gothic Book" panose="020B0503020102020204" pitchFamily="34" charset="0"/>
                        </a:rPr>
                        <a:t> diseases</a:t>
                      </a:r>
                      <a:endParaRPr lang="en-SG" sz="1400" b="1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SG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Robust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n=883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Pre-frail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N=712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N=90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 value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Cardiovascular disease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10.5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15.6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Hypertension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58.1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63.8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80.0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Diabetes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17.1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23.9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Stroke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12.2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Coronary heart disease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7.8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  0.028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Atrial Fibrillation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4.4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  0.016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Heart failure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0.7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0.003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Cataracts/ glaucoma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26.3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32.9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Asthma/COPD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Arthritis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13.5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15.7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20.0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0.063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Osteoporosis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12.2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0.003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Gastrointestinal problems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7.9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15.6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0.002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Chronic Kidney disease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10.8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18.9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Cancer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2.3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6.7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  0.29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Thyroid disease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2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5.8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1.1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    0.86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9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" y="260648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Physical Frailty </a:t>
            </a:r>
            <a:r>
              <a:rPr lang="en-US" sz="3200" b="1" dirty="0" smtClean="0">
                <a:solidFill>
                  <a:schemeClr val="bg1"/>
                </a:solidFill>
              </a:rPr>
              <a:t>Clinical Profile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5400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120341"/>
            <a:ext cx="2399400" cy="483366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29503"/>
              </p:ext>
            </p:extLst>
          </p:nvPr>
        </p:nvGraphicFramePr>
        <p:xfrm>
          <a:off x="1552574" y="1990725"/>
          <a:ext cx="7244585" cy="24852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19918"/>
                <a:gridCol w="529715"/>
                <a:gridCol w="874499"/>
                <a:gridCol w="206682"/>
                <a:gridCol w="874499"/>
                <a:gridCol w="206682"/>
                <a:gridCol w="795041"/>
                <a:gridCol w="294064"/>
                <a:gridCol w="743485"/>
              </a:tblGrid>
              <a:tr h="64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Clinical Factors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Robust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n=883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Pre-frail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N=712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Frail</a:t>
                      </a:r>
                      <a:endParaRPr lang="en-SG" sz="14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N=90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P 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</a:rPr>
                        <a:t>Poly-pharmacy (&gt;</a:t>
                      </a: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5 drugs)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10.0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20.1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28.9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Poor self-rated health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0.3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1.3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6.7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Visual impairment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20.7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31.7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45.6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Hearing impairment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1.7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4.1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</a:rPr>
                        <a:t>3.3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0.012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FEV1/FVC &lt;0.7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</a:rPr>
                        <a:t>15.5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</a:rPr>
                        <a:t>21.8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</a:rPr>
                        <a:t>31.1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43097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" y="260648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Physical Frailty </a:t>
            </a:r>
            <a:r>
              <a:rPr lang="en-US" sz="3200" b="1" dirty="0" smtClean="0">
                <a:solidFill>
                  <a:schemeClr val="bg1"/>
                </a:solidFill>
              </a:rPr>
              <a:t>Nutritional Profile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5400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120341"/>
            <a:ext cx="2399400" cy="483366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91972"/>
              </p:ext>
            </p:extLst>
          </p:nvPr>
        </p:nvGraphicFramePr>
        <p:xfrm>
          <a:off x="1543049" y="2222207"/>
          <a:ext cx="7126377" cy="2413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1127"/>
                <a:gridCol w="162560"/>
                <a:gridCol w="680994"/>
                <a:gridCol w="184677"/>
                <a:gridCol w="767563"/>
                <a:gridCol w="184677"/>
                <a:gridCol w="714429"/>
                <a:gridCol w="200673"/>
                <a:gridCol w="729677"/>
              </a:tblGrid>
              <a:tr h="62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Nutritional  Status Factors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Robust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n=883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Pre-frail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N=712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Frail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N=90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Franklin Gothic Book" panose="020B0503020102020204" pitchFamily="34" charset="0"/>
                        </a:rPr>
                        <a:t>P 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5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Obesity (BMI ≥ 30)</a:t>
                      </a:r>
                      <a:endParaRPr lang="en-SG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5.1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7.4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13.3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0.002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High nutritional risk (NNS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score≥3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  <a:endParaRPr lang="en-SG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21.9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37.5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53.3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Low albumin (&lt;40 g/L)</a:t>
                      </a:r>
                      <a:endParaRPr lang="en-SG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8.8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13.2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18.9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&lt;0.001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Low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haemoglobin</a:t>
                      </a:r>
                      <a:endParaRPr lang="en-SG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34.9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41.0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47.8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0.002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Low total cholesterol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0~5.19mmol/L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  <a:endParaRPr lang="en-SG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47.0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52.3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55.1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0.022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180" y="116632"/>
            <a:ext cx="8219255" cy="92370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Clinical Risk Factors Screening Tool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" y="1322590"/>
            <a:ext cx="4206875" cy="4262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1175" y="6073550"/>
            <a:ext cx="46613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1400" dirty="0" smtClean="0">
                <a:latin typeface="Franklin Gothic Book" panose="020B0503020102020204" pitchFamily="34" charset="0"/>
              </a:rPr>
              <a:t>Ng TP, et al; J </a:t>
            </a:r>
            <a:r>
              <a:rPr lang="en-SG" sz="1400" dirty="0">
                <a:latin typeface="Franklin Gothic Book" panose="020B0503020102020204" pitchFamily="34" charset="0"/>
              </a:rPr>
              <a:t>Am Med Dir Assoc.2014 Sep;15(9):635-42.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34" y="476672"/>
            <a:ext cx="3619784" cy="2853837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33" y="3330509"/>
            <a:ext cx="3619784" cy="3050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27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9" y="-3387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5400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390650"/>
            <a:ext cx="2416812" cy="48729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58597" y="1921957"/>
            <a:ext cx="6070435" cy="20922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1575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n-AU" sz="2400" b="0" cap="none" dirty="0" smtClean="0">
                <a:solidFill>
                  <a:schemeClr val="bg1"/>
                </a:solidFill>
              </a:rPr>
              <a:t>Nutritional</a:t>
            </a:r>
            <a:r>
              <a:rPr lang="en-AU" sz="2400" b="0" cap="none" dirty="0">
                <a:solidFill>
                  <a:schemeClr val="bg1"/>
                </a:solidFill>
              </a:rPr>
              <a:t>, Physical And Cognitive Training Interventions Effectively Reduce Frailty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2108" y="552099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1"/>
                </a:solidFill>
              </a:rPr>
              <a:t>Frailty Is Reversible</a:t>
            </a:r>
          </a:p>
        </p:txBody>
      </p:sp>
    </p:spTree>
    <p:extLst>
      <p:ext uri="{BB962C8B-B14F-4D97-AF65-F5344CB8AC3E}">
        <p14:creationId xmlns:p14="http://schemas.microsoft.com/office/powerpoint/2010/main" val="31622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9" y="-15582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108" y="5954005"/>
            <a:ext cx="8219255" cy="9237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endParaRPr lang="en-SG" sz="2100" b="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8" y="2087415"/>
            <a:ext cx="2197356" cy="427680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1524" y="575675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3200" b="1" dirty="0">
                <a:solidFill>
                  <a:schemeClr val="bg1"/>
                </a:solidFill>
              </a:rPr>
              <a:t>Frailty Is Reversible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17410"/>
              </p:ext>
            </p:extLst>
          </p:nvPr>
        </p:nvGraphicFramePr>
        <p:xfrm>
          <a:off x="2917639" y="-429615"/>
          <a:ext cx="5673724" cy="679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4" imgW="6398455" imgH="7792674" progId="Word.Document.12">
                  <p:embed/>
                </p:oleObj>
              </mc:Choice>
              <mc:Fallback>
                <p:oleObj name="Document" r:id="rId4" imgW="6398455" imgH="7792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639" y="-429615"/>
                        <a:ext cx="5673724" cy="679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108" y="1307729"/>
            <a:ext cx="301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Singapore Frailty Intervention Trial (FIT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S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184" y="273056"/>
            <a:ext cx="8555983" cy="779687"/>
          </a:xfrm>
          <a:prstGeom prst="rect">
            <a:avLst/>
          </a:prstGeom>
          <a:solidFill>
            <a:srgbClr val="336600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Introduction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2736"/>
            <a:ext cx="3538704" cy="53340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152657" y="1478871"/>
            <a:ext cx="6644508" cy="3778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Population ageing is associated with increasing societal burden of care for chronic diseases and disability in the elderly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strategy for transforming increased life expectancy into healthy longevity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Prevent as many elderly people from becoming frail as possible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Help as many elderly to age healthily and successfully as possible.  </a:t>
            </a:r>
          </a:p>
        </p:txBody>
      </p:sp>
    </p:spTree>
    <p:extLst>
      <p:ext uri="{BB962C8B-B14F-4D97-AF65-F5344CB8AC3E}">
        <p14:creationId xmlns:p14="http://schemas.microsoft.com/office/powerpoint/2010/main" val="4023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772" y="357373"/>
            <a:ext cx="8345664" cy="598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Frailty is reversible</a:t>
            </a:r>
            <a:endParaRPr lang="en-SG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804" y="6205210"/>
            <a:ext cx="411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Franklin Gothic Book" panose="020B0503020102020204" pitchFamily="34" charset="0"/>
              </a:rPr>
              <a:t>SLAS Frailty Intervention Trial (Manuscript in preparation)</a:t>
            </a:r>
            <a:endParaRPr lang="en-SG" sz="11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800600" y="3025256"/>
          <a:ext cx="4191000" cy="36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33400" y="1196752"/>
          <a:ext cx="4267200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31235"/>
            <a:ext cx="2377901" cy="1794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47" y="4724400"/>
            <a:ext cx="22370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82600" y="255588"/>
            <a:ext cx="80010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Resilience in Old Age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8600" y="2438400"/>
            <a:ext cx="223202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chemeClr val="bg1"/>
                </a:solidFill>
              </a:rPr>
              <a:t>	</a:t>
            </a:r>
            <a:r>
              <a:rPr lang="en-GB" altLang="en-US" sz="2800">
                <a:solidFill>
                  <a:schemeClr val="bg1"/>
                </a:solidFill>
              </a:rPr>
              <a:t>Positive adaptation despite adversities 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49300" y="2000250"/>
            <a:ext cx="2590800" cy="3924300"/>
          </a:xfrm>
          <a:prstGeom prst="rect">
            <a:avLst/>
          </a:prstGeom>
          <a:solidFill>
            <a:srgbClr val="708B39"/>
          </a:solidFill>
          <a:ln w="317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Chronic diseases and illness and pain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Limitations in Body Functions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Work- Retirement Transition Stress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Loss and Bereavement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34000" y="4267200"/>
            <a:ext cx="2819400" cy="1660525"/>
          </a:xfrm>
          <a:prstGeom prst="rect">
            <a:avLst/>
          </a:prstGeom>
          <a:solidFill>
            <a:srgbClr val="708B39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Depression/ Dementia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Disability: Restricted Life Activities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Poor Quality of Life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334000" y="1981200"/>
            <a:ext cx="2819400" cy="1660525"/>
          </a:xfrm>
          <a:prstGeom prst="rect">
            <a:avLst/>
          </a:prstGeom>
          <a:solidFill>
            <a:srgbClr val="708B39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High Function and Wellbeing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Good Quality of Life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Successful Ageing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200400" y="34274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Good Coping</a:t>
            </a:r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auto">
          <a:xfrm flipV="1">
            <a:off x="3657600" y="4446588"/>
            <a:ext cx="12192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CB41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2"/>
          <p:cNvSpPr>
            <a:spLocks noChangeArrowheads="1"/>
          </p:cNvSpPr>
          <p:nvPr/>
        </p:nvSpPr>
        <p:spPr bwMode="auto">
          <a:xfrm>
            <a:off x="3613150" y="2389188"/>
            <a:ext cx="12954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CB41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endParaRPr lang="en-SG" altLang="en-US" sz="1800">
              <a:latin typeface="Arial" panose="020B0604020202020204" pitchFamily="34" charset="0"/>
            </a:endParaRP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200400" y="39893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Poor Coping</a:t>
            </a:r>
          </a:p>
        </p:txBody>
      </p:sp>
      <p:sp>
        <p:nvSpPr>
          <p:cNvPr id="13324" name="Title 1"/>
          <p:cNvSpPr txBox="1">
            <a:spLocks/>
          </p:cNvSpPr>
          <p:nvPr/>
        </p:nvSpPr>
        <p:spPr bwMode="auto">
          <a:xfrm>
            <a:off x="749300" y="307975"/>
            <a:ext cx="7404100" cy="116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482600" y="349250"/>
            <a:ext cx="8001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Resilience in Old Age</a:t>
            </a:r>
          </a:p>
        </p:txBody>
      </p:sp>
      <p:sp>
        <p:nvSpPr>
          <p:cNvPr id="13328" name="Rectangle 5"/>
          <p:cNvSpPr>
            <a:spLocks noChangeArrowheads="1"/>
          </p:cNvSpPr>
          <p:nvPr/>
        </p:nvSpPr>
        <p:spPr bwMode="auto">
          <a:xfrm>
            <a:off x="579438" y="765175"/>
            <a:ext cx="8077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chemeClr val="bg1"/>
                </a:solidFill>
              </a:rPr>
              <a:t>	</a:t>
            </a:r>
            <a:r>
              <a:rPr lang="en-GB" altLang="en-US" sz="2800">
                <a:solidFill>
                  <a:schemeClr val="bg1"/>
                </a:solidFill>
              </a:rPr>
              <a:t>Positive adaptation despite adversities 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184" y="273056"/>
            <a:ext cx="8555983" cy="779687"/>
          </a:xfrm>
          <a:prstGeom prst="rect">
            <a:avLst/>
          </a:prstGeom>
          <a:solidFill>
            <a:srgbClr val="336600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Main Points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2736"/>
            <a:ext cx="3538704" cy="53340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152657" y="1478871"/>
            <a:ext cx="6644508" cy="3778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</a:pPr>
            <a:r>
              <a:rPr lang="en-SG" sz="2800" dirty="0" smtClean="0">
                <a:latin typeface="+mj-lt"/>
              </a:rPr>
              <a:t>Understanding </a:t>
            </a:r>
            <a:r>
              <a:rPr lang="en-SG" sz="2800" dirty="0">
                <a:latin typeface="+mj-lt"/>
              </a:rPr>
              <a:t>vulnerability and resilience in late </a:t>
            </a:r>
            <a:r>
              <a:rPr lang="en-SG" sz="2800" dirty="0" smtClean="0">
                <a:latin typeface="+mj-lt"/>
              </a:rPr>
              <a:t>life</a:t>
            </a:r>
          </a:p>
          <a:p>
            <a:pPr marL="571500" indent="-571500">
              <a:buFont typeface="+mj-lt"/>
              <a:buAutoNum type="romanUcPeriod"/>
            </a:pPr>
            <a:r>
              <a:rPr lang="en-SG" sz="2800" dirty="0" smtClean="0">
                <a:latin typeface="+mj-lt"/>
              </a:rPr>
              <a:t>Measuring frailty and healthy ageing</a:t>
            </a:r>
          </a:p>
          <a:p>
            <a:pPr marL="571500" indent="-571500">
              <a:buFont typeface="+mj-lt"/>
              <a:buAutoNum type="romanUcPeriod"/>
            </a:pPr>
            <a:r>
              <a:rPr lang="en-SG" sz="2800" dirty="0" smtClean="0">
                <a:latin typeface="+mj-lt"/>
              </a:rPr>
              <a:t>Risk, protective and moderating factors</a:t>
            </a:r>
          </a:p>
          <a:p>
            <a:pPr marL="571500" indent="-571500">
              <a:buFont typeface="+mj-lt"/>
              <a:buAutoNum type="romanUcPeriod"/>
            </a:pPr>
            <a:r>
              <a:rPr lang="en-SG" sz="2800" dirty="0" smtClean="0">
                <a:latin typeface="+mj-lt"/>
              </a:rPr>
              <a:t>Implications </a:t>
            </a:r>
            <a:r>
              <a:rPr lang="en-SG" sz="2800" dirty="0">
                <a:latin typeface="+mj-lt"/>
              </a:rPr>
              <a:t>for policy and </a:t>
            </a:r>
            <a:r>
              <a:rPr lang="en-SG" sz="2800" dirty="0" smtClean="0">
                <a:latin typeface="+mj-lt"/>
              </a:rPr>
              <a:t>practice</a:t>
            </a:r>
            <a:r>
              <a:rPr lang="en-SG" sz="2800" dirty="0">
                <a:latin typeface="+mj-lt"/>
              </a:rPr>
              <a:t> </a:t>
            </a:r>
            <a:r>
              <a:rPr lang="en-SG" dirty="0"/>
              <a:t> 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0927"/>
              </p:ext>
            </p:extLst>
          </p:nvPr>
        </p:nvGraphicFramePr>
        <p:xfrm>
          <a:off x="722505" y="285020"/>
          <a:ext cx="8021445" cy="65100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91920"/>
                <a:gridCol w="3600450"/>
                <a:gridCol w="1476375"/>
                <a:gridCol w="1266825"/>
                <a:gridCol w="1285875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 smtClean="0">
                          <a:effectLst/>
                        </a:rPr>
                        <a:t>Connor-Davidson </a:t>
                      </a:r>
                      <a:r>
                        <a:rPr lang="en-SG" sz="1400" dirty="0">
                          <a:effectLst/>
                        </a:rPr>
                        <a:t>Resilience </a:t>
                      </a:r>
                      <a:r>
                        <a:rPr lang="en-SG" sz="1400" dirty="0" smtClean="0">
                          <a:effectLst/>
                        </a:rPr>
                        <a:t>Scale: SLAS-1</a:t>
                      </a:r>
                      <a:r>
                        <a:rPr lang="en-SG" sz="1400" baseline="0" dirty="0" smtClean="0">
                          <a:effectLst/>
                        </a:rPr>
                        <a:t> Factor Structure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Factor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No.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Item Description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Sense of personal competence &amp; optimism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Commitment and perseverance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Independence and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self-esteem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Able to adapt to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.691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Coping with stress strengthens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.647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See the humorous side of things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.646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Can deal with whatever comes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.629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Past success gives confidence for new challenge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.582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Tend to bounce back after illness or hardship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.550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Things happen for a reason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.509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In control of life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.505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Can achieve goals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Close and secure relationships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Under pressure, focus and think clearly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.663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Think of self as strong person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.643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Best effort no matter what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.433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.613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When things look hopeless, don't give 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.602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Know where to turn for help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.544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Can handle unpleasant feelings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.328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.512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Not easily discouraged by failure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.511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Prefer to take the lead in problem solving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.720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Strong sense of purpose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.708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Like challenges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.313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.698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Work to attain goals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.356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.321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Sometimes fate or God can help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-.324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Make unpopular or difficult decisions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Pride in achievements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.384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.404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Have to act on a hunch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.398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093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</a:rPr>
                        <a:t>Note: factors with loadings &lt;0.30 are not shown.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4" marR="455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Chart 2"/>
          <p:cNvGraphicFramePr>
            <a:graphicFrameLocks/>
          </p:cNvGraphicFramePr>
          <p:nvPr/>
        </p:nvGraphicFramePr>
        <p:xfrm>
          <a:off x="5540375" y="152400"/>
          <a:ext cx="3454400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r:id="rId3" imgW="3456732" imgH="3103133" progId="Excel.Chart.8">
                  <p:embed/>
                </p:oleObj>
              </mc:Choice>
              <mc:Fallback>
                <p:oleObj r:id="rId3" imgW="3456732" imgH="31031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152400"/>
                        <a:ext cx="3454400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Chart 3"/>
          <p:cNvGraphicFramePr>
            <a:graphicFrameLocks/>
          </p:cNvGraphicFramePr>
          <p:nvPr/>
        </p:nvGraphicFramePr>
        <p:xfrm>
          <a:off x="5562600" y="3536950"/>
          <a:ext cx="341312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r:id="rId5" imgW="3414056" imgH="3322608" progId="Excel.Chart.8">
                  <p:embed/>
                </p:oleObj>
              </mc:Choice>
              <mc:Fallback>
                <p:oleObj r:id="rId5" imgW="3414056" imgH="332260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36950"/>
                        <a:ext cx="3413125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2286000" y="6399213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Manuscript in preparation</a:t>
            </a:r>
            <a:endParaRPr lang="en-SG" altLang="en-US" sz="1400"/>
          </a:p>
        </p:txBody>
      </p:sp>
      <p:sp>
        <p:nvSpPr>
          <p:cNvPr id="14343" name="Title 1"/>
          <p:cNvSpPr txBox="1">
            <a:spLocks/>
          </p:cNvSpPr>
          <p:nvPr/>
        </p:nvSpPr>
        <p:spPr bwMode="auto">
          <a:xfrm>
            <a:off x="381000" y="581025"/>
            <a:ext cx="5029200" cy="1162050"/>
          </a:xfrm>
          <a:prstGeom prst="rect">
            <a:avLst/>
          </a:prstGeom>
          <a:solidFill>
            <a:srgbClr val="4F6228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394855" y="550718"/>
            <a:ext cx="4936159" cy="1219200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SG" sz="2400" b="1" dirty="0">
                <a:solidFill>
                  <a:schemeClr val="bg1"/>
                </a:solidFill>
                <a:latin typeface="Franklin Gothic Book" pitchFamily="34" charset="0"/>
              </a:rPr>
              <a:t>Resilience, Stressful Life Events and Subjective Well-Being</a:t>
            </a:r>
            <a:endParaRPr lang="en-SG" sz="2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243107"/>
            <a:ext cx="3067050" cy="3602214"/>
          </a:xfrm>
          <a:prstGeom prst="rect">
            <a:avLst/>
          </a:prstGeom>
        </p:spPr>
      </p:pic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697800"/>
              </p:ext>
            </p:extLst>
          </p:nvPr>
        </p:nvGraphicFramePr>
        <p:xfrm>
          <a:off x="1981295" y="2266950"/>
          <a:ext cx="34544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r:id="rId8" imgW="3450635" imgH="3084843" progId="Excel.Chart.8">
                  <p:embed/>
                </p:oleObj>
              </mc:Choice>
              <mc:Fallback>
                <p:oleObj r:id="rId8" imgW="3450635" imgH="30848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95" y="2266950"/>
                        <a:ext cx="3454400" cy="3081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2603500" y="1455738"/>
          <a:ext cx="62357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Document" r:id="rId3" imgW="3859112" imgH="3230389" progId="Word.Document.8">
                  <p:embed/>
                </p:oleObj>
              </mc:Choice>
              <mc:Fallback>
                <p:oleObj name="Document" r:id="rId3" imgW="3859112" imgH="32303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1455738"/>
                        <a:ext cx="62357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5008563" y="64008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Am J Ger Psychiatry (2009)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7813" y="273050"/>
            <a:ext cx="8561387" cy="1054100"/>
          </a:xfrm>
          <a:prstGeom prst="rect">
            <a:avLst/>
          </a:prstGeom>
          <a:solidFill>
            <a:srgbClr val="607731"/>
          </a:solidFill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bg1"/>
                </a:solidFill>
              </a:rPr>
              <a:t>Successful Ageing (Criterion-based)</a:t>
            </a:r>
            <a:endParaRPr lang="en-SG" sz="2400" b="1" kern="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27150"/>
            <a:ext cx="2124075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28700"/>
            <a:ext cx="1371601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 txBox="1">
            <a:spLocks/>
          </p:cNvSpPr>
          <p:nvPr/>
        </p:nvSpPr>
        <p:spPr bwMode="auto">
          <a:xfrm>
            <a:off x="304800" y="153988"/>
            <a:ext cx="8534400" cy="882650"/>
          </a:xfrm>
          <a:prstGeom prst="rect">
            <a:avLst/>
          </a:prstGeom>
          <a:gradFill rotWithShape="1">
            <a:gsLst>
              <a:gs pos="0">
                <a:srgbClr val="2B3810"/>
              </a:gs>
              <a:gs pos="50000">
                <a:srgbClr val="42551C"/>
              </a:gs>
              <a:gs pos="100000">
                <a:srgbClr val="51662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Franklin Gothic Medium" panose="020B0603020102020204" pitchFamily="34" charset="0"/>
              </a:rPr>
              <a:t>FACTORS FOR SUCCESSFUL AGEING: VIEWS AND VALUES</a:t>
            </a: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4000500" y="1549400"/>
          <a:ext cx="45847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r:id="rId4" imgW="4584589" imgH="4901609" progId="Excel.Chart.8">
                  <p:embed/>
                </p:oleObj>
              </mc:Choice>
              <mc:Fallback>
                <p:oleObj r:id="rId4" imgW="4584589" imgH="490160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549400"/>
                        <a:ext cx="45847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89617"/>
              </p:ext>
            </p:extLst>
          </p:nvPr>
        </p:nvGraphicFramePr>
        <p:xfrm>
          <a:off x="1676400" y="2123281"/>
          <a:ext cx="2599531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Document" r:id="rId6" imgW="2679400" imgH="2939531" progId="Word.Document.8">
                  <p:embed/>
                </p:oleObj>
              </mc:Choice>
              <mc:Fallback>
                <p:oleObj name="Document" r:id="rId6" imgW="2679400" imgH="29395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23281"/>
                        <a:ext cx="2599531" cy="375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8489950" y="5673725"/>
            <a:ext cx="457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7037" y="1436231"/>
            <a:ext cx="679291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708B3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The most important factor for successful ageing for me is</a:t>
            </a:r>
          </a:p>
        </p:txBody>
      </p:sp>
    </p:spTree>
    <p:extLst>
      <p:ext uri="{BB962C8B-B14F-4D97-AF65-F5344CB8AC3E}">
        <p14:creationId xmlns:p14="http://schemas.microsoft.com/office/powerpoint/2010/main" val="29191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700"/>
            <a:ext cx="136048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 txBox="1">
            <a:spLocks/>
          </p:cNvSpPr>
          <p:nvPr/>
        </p:nvSpPr>
        <p:spPr bwMode="auto">
          <a:xfrm>
            <a:off x="304800" y="153988"/>
            <a:ext cx="8534400" cy="882650"/>
          </a:xfrm>
          <a:prstGeom prst="rect">
            <a:avLst/>
          </a:prstGeom>
          <a:gradFill rotWithShape="1">
            <a:gsLst>
              <a:gs pos="0">
                <a:srgbClr val="2B3810"/>
              </a:gs>
              <a:gs pos="50000">
                <a:srgbClr val="42551C"/>
              </a:gs>
              <a:gs pos="100000">
                <a:srgbClr val="51662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Franklin Gothic Medium" panose="020B0603020102020204" pitchFamily="34" charset="0"/>
              </a:rPr>
              <a:t>FACTORS FOR SUCCESSFUL AGEING: 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4851400" y="2020888"/>
          <a:ext cx="38862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r:id="rId4" imgW="3883489" imgH="1755800" progId="Excel.Chart.8">
                  <p:embed/>
                </p:oleObj>
              </mc:Choice>
              <mc:Fallback>
                <p:oleObj r:id="rId4" imgW="3883489" imgH="1755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020888"/>
                        <a:ext cx="388620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590800" y="2514600"/>
            <a:ext cx="1905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Physical Health</a:t>
            </a:r>
          </a:p>
        </p:txBody>
      </p:sp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927600" y="3594100"/>
          <a:ext cx="3810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r:id="rId6" imgW="3810330" imgH="1505843" progId="Excel.Chart.8">
                  <p:embed/>
                </p:oleObj>
              </mc:Choice>
              <mc:Fallback>
                <p:oleObj r:id="rId6" imgW="3810330" imgH="15058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594100"/>
                        <a:ext cx="3810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557463" y="3886200"/>
            <a:ext cx="1981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Financial Stability</a:t>
            </a:r>
          </a:p>
        </p:txBody>
      </p:sp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5003800" y="4984750"/>
          <a:ext cx="3733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r:id="rId8" imgW="3731075" imgH="1597290" progId="Excel.Chart.8">
                  <p:embed/>
                </p:oleObj>
              </mc:Choice>
              <mc:Fallback>
                <p:oleObj r:id="rId8" imgW="3731075" imgH="15972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984750"/>
                        <a:ext cx="3733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2211388" y="5138738"/>
            <a:ext cx="2360612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Fulfilling marital / significant relationships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105400" y="381000"/>
            <a:ext cx="3581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</a:rPr>
              <a:t>Chinese      Malay      Indian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618038" y="1798638"/>
            <a:ext cx="1295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Percent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668463" y="1336675"/>
            <a:ext cx="7146925" cy="461963"/>
          </a:xfrm>
          <a:prstGeom prst="rect">
            <a:avLst/>
          </a:prstGeom>
          <a:solidFill>
            <a:srgbClr val="92B54B">
              <a:alpha val="43921"/>
            </a:srgbClr>
          </a:solidFill>
          <a:ln w="9525">
            <a:solidFill>
              <a:srgbClr val="708B3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The most important factor for successful ageing for me is</a:t>
            </a:r>
            <a:r>
              <a:rPr lang="en-US" altLang="en-US" sz="2400"/>
              <a:t>:</a:t>
            </a:r>
            <a:r>
              <a:rPr lang="en-US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2735"/>
            <a:ext cx="2344562" cy="5479545"/>
          </a:xfrm>
          <a:prstGeom prst="rect">
            <a:avLst/>
          </a:prstGeom>
        </p:spPr>
      </p:pic>
      <p:pic>
        <p:nvPicPr>
          <p:cNvPr id="6" name="Picture 1" descr="studyarea_blks_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273050"/>
            <a:ext cx="2971800" cy="21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176" y="273049"/>
            <a:ext cx="5454776" cy="898525"/>
          </a:xfrm>
          <a:prstGeom prst="rect">
            <a:avLst/>
          </a:prstGeom>
          <a:solidFill>
            <a:srgbClr val="336600"/>
          </a:solidFill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</a:rPr>
              <a:t>Neighbourhood</a:t>
            </a:r>
            <a:r>
              <a:rPr lang="en-US" sz="2800" b="1" dirty="0">
                <a:solidFill>
                  <a:schemeClr val="bg1"/>
                </a:solidFill>
              </a:rPr>
              <a:t> Environment </a:t>
            </a:r>
            <a:r>
              <a:rPr lang="en-US" sz="2800" b="1" dirty="0" smtClean="0">
                <a:solidFill>
                  <a:schemeClr val="bg1"/>
                </a:solidFill>
              </a:rPr>
              <a:t>and Physical Activity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31396"/>
              </p:ext>
            </p:extLst>
          </p:nvPr>
        </p:nvGraphicFramePr>
        <p:xfrm>
          <a:off x="1714500" y="1774331"/>
          <a:ext cx="6953251" cy="42969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559866"/>
                <a:gridCol w="1173110"/>
                <a:gridCol w="758143"/>
                <a:gridCol w="649836"/>
                <a:gridCol w="812296"/>
              </a:tblGrid>
              <a:tr h="560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 Model + Subjective + Objective Measures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Coefficient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Resident density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0.95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0.44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1.46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&lt;0.001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Street connectivity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0.58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-0.07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1.24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Land Use Mix-Access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-0.40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-0.92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0.13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0.14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Land Use Mix-diversity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0.72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0.18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1.26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0.009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Infra-structure </a:t>
                      </a:r>
                      <a:r>
                        <a:rPr lang="en-US" sz="1800" b="0" dirty="0" smtClean="0">
                          <a:effectLst/>
                          <a:latin typeface="+mj-lt"/>
                        </a:rPr>
                        <a:t>(walking </a:t>
                      </a:r>
                      <a:r>
                        <a:rPr lang="en-US" sz="1800" b="0" dirty="0">
                          <a:effectLst/>
                          <a:latin typeface="+mj-lt"/>
                        </a:rPr>
                        <a:t>and </a:t>
                      </a:r>
                      <a:r>
                        <a:rPr lang="en-US" sz="1800" b="0" dirty="0" smtClean="0">
                          <a:effectLst/>
                          <a:latin typeface="+mj-lt"/>
                        </a:rPr>
                        <a:t>cycling)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0.28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-0.17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0.73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0.22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Aesthetics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0.16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0.11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0.21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&lt;0.001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Traffic safety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0.06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-0.27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0.39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0.72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Crime safety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-0.24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-0.68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0.20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0.29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GIS Walkability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0.28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-1.61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2.17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0.77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</a:rPr>
                        <a:t>GIS Accessibility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1.59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3.15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0.05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05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Controlling for age, sex, education, race, number of chronic medical illnesses, self-rated health, GDS, POMA_B, POMA-G, and other BE measures</a:t>
                      </a:r>
                      <a:endParaRPr lang="en-US" sz="1600" b="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0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=0.43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" y="862235"/>
            <a:ext cx="2277739" cy="5693839"/>
          </a:xfrm>
          <a:prstGeom prst="rect">
            <a:avLst/>
          </a:prstGeom>
        </p:spPr>
      </p:pic>
      <p:pic>
        <p:nvPicPr>
          <p:cNvPr id="6" name="Picture 1" descr="studyarea_blks_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273050"/>
            <a:ext cx="2971800" cy="21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176" y="273050"/>
            <a:ext cx="5454776" cy="779686"/>
          </a:xfrm>
          <a:prstGeom prst="rect">
            <a:avLst/>
          </a:prstGeom>
          <a:solidFill>
            <a:srgbClr val="336600"/>
          </a:solidFill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Neighbourhood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Environment </a:t>
            </a:r>
            <a:r>
              <a:rPr lang="en-US" sz="2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and RBANS Cognitive Performance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94148"/>
              </p:ext>
            </p:extLst>
          </p:nvPr>
        </p:nvGraphicFramePr>
        <p:xfrm>
          <a:off x="1752599" y="1641921"/>
          <a:ext cx="6915152" cy="466097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443141"/>
                <a:gridCol w="236192"/>
                <a:gridCol w="832793"/>
                <a:gridCol w="791677"/>
                <a:gridCol w="800426"/>
                <a:gridCol w="810923"/>
              </a:tblGrid>
              <a:tr h="356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</a:rPr>
                        <a:t>BE Measures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</a:rPr>
                        <a:t>RBANS Total z-score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Subjective measures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err="1">
                          <a:effectLst/>
                          <a:latin typeface="+mj-lt"/>
                        </a:rPr>
                        <a:t>Coeff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+mj-lt"/>
                        </a:rPr>
                        <a:t>SE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+mj-lt"/>
                        </a:rPr>
                        <a:t>β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+mj-lt"/>
                        </a:rPr>
                        <a:t>p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Residential density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-0.001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0.003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-0.021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0.785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Connectivity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-0.003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0.003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-0.071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0.236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Infrastructure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0.000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-0.008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0.874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Aesthetics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0.085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0.082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Accessibility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0.002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0.045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0.407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Land use mix diversity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0.007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0.161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Traffic safety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0.001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0.012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0.868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Crime safety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0.000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0.008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0.898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Objective GIS measures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Walkability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0.071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0.023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0.163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0.002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0" dirty="0">
                          <a:effectLst/>
                          <a:latin typeface="+mj-lt"/>
                        </a:rPr>
                        <a:t>   Accessibility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0.014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0.024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0.032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0.572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51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502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Controlling for age, sex, education, race, number of chronic medical illnesses, self-rated health, GDS, POMA_B, POMA-G, and other BE measures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" y="273050"/>
            <a:ext cx="8555983" cy="779686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Possibilities for policy </a:t>
            </a:r>
            <a:r>
              <a:rPr lang="en-US" sz="2800" b="1" dirty="0" smtClean="0">
                <a:solidFill>
                  <a:schemeClr val="bg1"/>
                </a:solidFill>
              </a:rPr>
              <a:t>and practice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267"/>
            <a:ext cx="2266950" cy="52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29773" y="1738207"/>
            <a:ext cx="7247148" cy="3960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SG" sz="2400" dirty="0" smtClean="0"/>
              <a:t>We can prevent more older people from becoming frail by </a:t>
            </a:r>
            <a:r>
              <a:rPr lang="en-SG" sz="2400" dirty="0" smtClean="0"/>
              <a:t>screening, diagnosing, assessing and treating frailty </a:t>
            </a:r>
            <a:r>
              <a:rPr lang="en-SG" sz="2400" dirty="0" smtClean="0"/>
              <a:t>in clinic and community settings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/>
              <a:t>More people can age successfully by culturally-sensitive </a:t>
            </a:r>
            <a:r>
              <a:rPr lang="en-US" altLang="en-US" sz="2400" dirty="0" smtClean="0"/>
              <a:t>and environmentally-friendly </a:t>
            </a:r>
            <a:r>
              <a:rPr lang="en-US" altLang="en-US" sz="2400" dirty="0" smtClean="0"/>
              <a:t>social interventional policies </a:t>
            </a:r>
            <a:r>
              <a:rPr lang="en-US" altLang="en-US" sz="2400" dirty="0" smtClean="0"/>
              <a:t>and planning </a:t>
            </a:r>
            <a:endParaRPr lang="en-US" sz="17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40687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3" y="4053732"/>
            <a:ext cx="8330869" cy="24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6563" y="476672"/>
            <a:ext cx="8330869" cy="730002"/>
          </a:xfrm>
          <a:prstGeom prst="rect">
            <a:avLst/>
          </a:prstGeom>
          <a:solidFill>
            <a:srgbClr val="4F6228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Acknowledgement</a:t>
            </a:r>
            <a:endParaRPr lang="en-SG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6563" y="1700808"/>
          <a:ext cx="8330869" cy="25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90"/>
                <a:gridCol w="8167179"/>
              </a:tblGrid>
              <a:tr h="2743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Grant funding </a:t>
                      </a:r>
                      <a:r>
                        <a:rPr lang="en-SG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 support</a:t>
                      </a:r>
                      <a:endParaRPr lang="en-SG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2438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A*STAR Biomedical Research Council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 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SG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BMRC grant 03/1/21/17/214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SIgN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10-036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Ministry of Health National Medical Research Council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 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SG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NMRC/0846/2004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 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NMRC/1108/2007</a:t>
                      </a:r>
                      <a:r>
                        <a:rPr lang="en-SG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: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 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SG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</a:rPr>
                        <a:t>NMRC/08/1/21/19/567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8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  <a:ea typeface="Calibri"/>
                          <a:cs typeface="Times New Roman"/>
                        </a:rPr>
                        <a:t>Anonymous Donor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11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R-177-000-028-720.</a:t>
                      </a:r>
                      <a:endParaRPr lang="en-SG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4977" marR="449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4" y="4050906"/>
            <a:ext cx="8364518" cy="25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6565" y="231583"/>
            <a:ext cx="8330869" cy="730002"/>
          </a:xfrm>
          <a:prstGeom prst="rect">
            <a:avLst/>
          </a:prstGeom>
          <a:solidFill>
            <a:srgbClr val="4F6228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Acknowledgement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565" y="2780928"/>
            <a:ext cx="8418097" cy="2486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0144" y="2682678"/>
            <a:ext cx="8364518" cy="2341986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cs typeface="Arial" charset="0"/>
              </a:rPr>
              <a:t>VWO Collaborators and Partners: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cs typeface="Arial" charset="0"/>
              </a:rPr>
              <a:t>Geylang</a:t>
            </a:r>
            <a:r>
              <a:rPr lang="en-US" sz="1600" dirty="0" smtClean="0">
                <a:cs typeface="Arial" charset="0"/>
              </a:rPr>
              <a:t> East Home for the Aged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cs typeface="Arial" charset="0"/>
              </a:rPr>
              <a:t>Presbyterian Community Services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cs typeface="Arial" charset="0"/>
              </a:rPr>
              <a:t>Thye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Hua</a:t>
            </a:r>
            <a:r>
              <a:rPr lang="en-US" sz="1600" dirty="0" smtClean="0">
                <a:cs typeface="Arial" charset="0"/>
              </a:rPr>
              <a:t> Kwan Moral Society (Moral </a:t>
            </a:r>
            <a:r>
              <a:rPr lang="en-US" sz="1600" dirty="0" err="1" smtClean="0">
                <a:cs typeface="Arial" charset="0"/>
              </a:rPr>
              <a:t>Neighbourhood</a:t>
            </a:r>
            <a:r>
              <a:rPr lang="en-US" sz="1600" dirty="0" smtClean="0">
                <a:cs typeface="Arial" charset="0"/>
              </a:rPr>
              <a:t> Links),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cs typeface="Arial" charset="0"/>
              </a:rPr>
              <a:t>Yuhua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Neighbourhood</a:t>
            </a:r>
            <a:r>
              <a:rPr lang="en-US" sz="1600" dirty="0" smtClean="0">
                <a:cs typeface="Arial" charset="0"/>
              </a:rPr>
              <a:t> Link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cs typeface="Arial" charset="0"/>
              </a:rPr>
              <a:t>Redhill Moral Seniors Activity Centre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cs typeface="Arial" charset="0"/>
              </a:rPr>
              <a:t>Henderson Senior Citizens’ Home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cs typeface="Arial" charset="0"/>
              </a:rPr>
              <a:t>NTUC Eldercare Co-op Ltd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cs typeface="Arial" charset="0"/>
              </a:rPr>
              <a:t>Thong Kheng Seniors Activity Centre (Queenstown Centre)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6367" y="1165532"/>
            <a:ext cx="8291264" cy="1368227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cs typeface="Arial" charset="0"/>
              </a:rPr>
              <a:t>Co-investigators, Collaborators, Research Fellows: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cs typeface="Arial" charset="0"/>
              </a:rPr>
              <a:t>Keng</a:t>
            </a:r>
            <a:r>
              <a:rPr lang="en-US" sz="1600" dirty="0" smtClean="0">
                <a:cs typeface="Arial" charset="0"/>
              </a:rPr>
              <a:t> Bee </a:t>
            </a:r>
            <a:r>
              <a:rPr lang="en-US" sz="1600" dirty="0">
                <a:cs typeface="Arial" charset="0"/>
              </a:rPr>
              <a:t>Y</a:t>
            </a:r>
            <a:r>
              <a:rPr lang="en-US" sz="1600" dirty="0" smtClean="0">
                <a:cs typeface="Arial" charset="0"/>
              </a:rPr>
              <a:t>ap, Philip Yap, Boon </a:t>
            </a:r>
            <a:r>
              <a:rPr lang="en-US" sz="1600" dirty="0" err="1" smtClean="0">
                <a:cs typeface="Arial" charset="0"/>
              </a:rPr>
              <a:t>Yeow</a:t>
            </a:r>
            <a:r>
              <a:rPr lang="en-US" sz="1600" dirty="0" smtClean="0">
                <a:cs typeface="Arial" charset="0"/>
              </a:rPr>
              <a:t> Tan, Chan Sue Mei, </a:t>
            </a:r>
            <a:r>
              <a:rPr lang="en-US" sz="1600" dirty="0" err="1" smtClean="0">
                <a:cs typeface="Arial" charset="0"/>
              </a:rPr>
              <a:t>Khoo</a:t>
            </a:r>
            <a:r>
              <a:rPr lang="en-US" sz="1600" dirty="0" smtClean="0">
                <a:cs typeface="Arial" charset="0"/>
              </a:rPr>
              <a:t> Sue Ann, </a:t>
            </a:r>
            <a:r>
              <a:rPr lang="en-US" sz="1600" dirty="0" err="1" smtClean="0">
                <a:cs typeface="Arial" charset="0"/>
              </a:rPr>
              <a:t>Gribson</a:t>
            </a:r>
            <a:r>
              <a:rPr lang="en-US" sz="1600" dirty="0" smtClean="0">
                <a:cs typeface="Arial" charset="0"/>
              </a:rPr>
              <a:t> Chan (KTPH, NTFH, SLH)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cs typeface="Arial" charset="0"/>
              </a:rPr>
              <a:t>Ma </a:t>
            </a:r>
            <a:r>
              <a:rPr lang="en-US" sz="1600" dirty="0" smtClean="0">
                <a:cs typeface="Arial" charset="0"/>
              </a:rPr>
              <a:t>Shwe Zin Nyunt, Gao Qi, Liang Feng, Feng Lei (NUS)   </a:t>
            </a:r>
          </a:p>
        </p:txBody>
      </p:sp>
    </p:spTree>
    <p:extLst>
      <p:ext uri="{BB962C8B-B14F-4D97-AF65-F5344CB8AC3E}">
        <p14:creationId xmlns:p14="http://schemas.microsoft.com/office/powerpoint/2010/main" val="29327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47763"/>
            <a:ext cx="932452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26" y="3600197"/>
            <a:ext cx="1936540" cy="1477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40" y="2250803"/>
            <a:ext cx="1926975" cy="1350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32" y="3642399"/>
            <a:ext cx="1919656" cy="1435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507" y="2287755"/>
            <a:ext cx="1891081" cy="134284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080287" y="1388915"/>
            <a:ext cx="5277162" cy="9172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ctr"/>
            <a:endParaRPr lang="en-SG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6339" y="1619537"/>
            <a:ext cx="176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Frailty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831" y="1616691"/>
            <a:ext cx="215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Healthy Ageing</a:t>
            </a:r>
            <a:endParaRPr lang="en-US" sz="2400" dirty="0"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52402" y="5077777"/>
            <a:ext cx="5277162" cy="9172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ctr"/>
            <a:endParaRPr lang="en-SG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6200" y="5256719"/>
            <a:ext cx="19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Vulnerability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2074" y="5256719"/>
            <a:ext cx="19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Resilience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88" y="1393489"/>
            <a:ext cx="21808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Phenotypic Manifestation</a:t>
            </a:r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437" y="5163999"/>
            <a:ext cx="1981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Underlying Phenomenon</a:t>
            </a:r>
            <a:endParaRPr lang="en-US" sz="2400" dirty="0">
              <a:latin typeface="+mj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1184" y="273056"/>
            <a:ext cx="8555983" cy="779687"/>
          </a:xfrm>
          <a:prstGeom prst="rect">
            <a:avLst/>
          </a:prstGeom>
          <a:solidFill>
            <a:srgbClr val="336600"/>
          </a:solidFill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600" dirty="0">
                <a:solidFill>
                  <a:schemeClr val="bg1"/>
                </a:solidFill>
              </a:rPr>
              <a:t>Understanding vulnerability and resilience in late </a:t>
            </a:r>
            <a:r>
              <a:rPr lang="en-SG" sz="3600" dirty="0" smtClean="0">
                <a:solidFill>
                  <a:schemeClr val="bg1"/>
                </a:solidFill>
              </a:rPr>
              <a:t>life</a:t>
            </a:r>
            <a:endParaRPr lang="en-S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Franklin Gothic Boo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267"/>
            <a:ext cx="2266950" cy="52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29773" y="1738207"/>
            <a:ext cx="7247148" cy="3960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smtClean="0">
                <a:latin typeface="+mj-lt"/>
              </a:rPr>
              <a:t>Thank You</a:t>
            </a:r>
            <a:endParaRPr lang="en-US" sz="4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rgbClr val="016330">
                  <a:lumMod val="87000"/>
                </a:srgb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pic>
        <p:nvPicPr>
          <p:cNvPr id="5" name="Picture 2" descr="C:\1 NGTZEPIN\0 CURRENT 1 WORK IN PROGRESS 1\0 1 ILSI Conf Healthy Ageing in Asia 2013\Ng Tze Pin\ILSI Conf Healthy Ageing in Asia 2013 (Singapore Longitudinal Ageing Studies_Ng Tze Pin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9162246" cy="55172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sp>
        <p:nvSpPr>
          <p:cNvPr id="6" name="Oval 5"/>
          <p:cNvSpPr/>
          <p:nvPr/>
        </p:nvSpPr>
        <p:spPr>
          <a:xfrm>
            <a:off x="5143500" y="4249993"/>
            <a:ext cx="533400" cy="485925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6476" y="4776557"/>
            <a:ext cx="396240" cy="35052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981443" y="4296892"/>
            <a:ext cx="457200" cy="39212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716" y="2733427"/>
            <a:ext cx="215478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SLAS-1: N=2808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South East Region</a:t>
            </a:r>
            <a:endParaRPr lang="en-S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655676"/>
            <a:ext cx="2529404" cy="9233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SLAS-2: N=3,200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South Central Region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South West Region</a:t>
            </a:r>
            <a:endParaRPr lang="en-SG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549900" y="3615203"/>
            <a:ext cx="152400" cy="60137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38828" y="5105400"/>
            <a:ext cx="377648" cy="381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4911274"/>
            <a:ext cx="0" cy="57512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12700" y="1"/>
            <a:ext cx="9144000" cy="134076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Singapore Longitudinal Ageing Studies</a:t>
            </a:r>
          </a:p>
          <a:p>
            <a:pPr algn="ctr" fontAlgn="auto"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(2004 – 2014)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7500" y="2669364"/>
            <a:ext cx="22479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Baseline: 2003-4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ups: 2007-2008; 2010-2011  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Mortality follow-up till 2010: mean 6 years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824" y="5655676"/>
            <a:ext cx="285849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Baseline: 2009-2010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Follow-up: 2012-ongoing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2386" y="1969532"/>
            <a:ext cx="5556014" cy="4616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C96009"/>
                </a:solidFill>
                <a:latin typeface="+mj-lt"/>
              </a:rPr>
              <a:t>Community-living </a:t>
            </a:r>
            <a:r>
              <a:rPr lang="en-US" sz="2400" dirty="0">
                <a:solidFill>
                  <a:srgbClr val="C96009"/>
                </a:solidFill>
                <a:latin typeface="+mj-lt"/>
              </a:rPr>
              <a:t>older </a:t>
            </a:r>
            <a:r>
              <a:rPr lang="en-US" sz="2400" dirty="0" smtClean="0">
                <a:solidFill>
                  <a:srgbClr val="C96009"/>
                </a:solidFill>
                <a:latin typeface="+mj-lt"/>
              </a:rPr>
              <a:t>adults </a:t>
            </a:r>
            <a:r>
              <a:rPr lang="en-US" sz="2400" dirty="0">
                <a:solidFill>
                  <a:srgbClr val="C96009"/>
                </a:solidFill>
                <a:latin typeface="+mj-lt"/>
              </a:rPr>
              <a:t>age 55</a:t>
            </a:r>
            <a:r>
              <a:rPr lang="en-US" sz="2400" dirty="0" smtClean="0">
                <a:solidFill>
                  <a:srgbClr val="C96009"/>
                </a:solidFill>
                <a:latin typeface="+mj-lt"/>
              </a:rPr>
              <a:t>+ </a:t>
            </a:r>
            <a:endParaRPr lang="en-US" sz="2400" dirty="0">
              <a:solidFill>
                <a:srgbClr val="C9600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rgbClr val="016330"/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" y="260648"/>
            <a:ext cx="8555983" cy="7796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chemeClr val="bg1"/>
                </a:solidFill>
              </a:rPr>
              <a:t>xxxxxxxx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85584"/>
              </p:ext>
            </p:extLst>
          </p:nvPr>
        </p:nvGraphicFramePr>
        <p:xfrm>
          <a:off x="72697" y="120797"/>
          <a:ext cx="7071576" cy="67751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89848"/>
                <a:gridCol w="5681728"/>
              </a:tblGrid>
              <a:tr h="31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</a:rPr>
                        <a:t>Domains</a:t>
                      </a:r>
                      <a:endParaRPr lang="en-SG" sz="1400" b="0" dirty="0"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Baseline Measurements</a:t>
                      </a:r>
                      <a:endParaRPr lang="en-SG" sz="16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1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Psychosocial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Biodata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social network &amp; support, work and </a:t>
                      </a:r>
                      <a:r>
                        <a:rPr lang="en-SG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retirement</a:t>
                      </a:r>
                      <a:endParaRPr lang="en-SG" sz="1400" b="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Lifestyle and behavior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Lifestyle and behaviour: smoking, alcohol, coffee, tea, curry, mobile phone, computer use, Leisure-time activities,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Medical, biological, physiological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Medical history, medications, adherence, supplements, health service use (doctor visits, hospitalization)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083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BP, ECG, COPD Questionnaire, BORG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dyspnea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scale,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Spirometry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(pre- and post-bronchodilator),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Logmar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Retinal Photography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083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Blood: fasting glucose, lipids,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homocysteine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haematological,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eGFR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albumin,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hsCRP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TNF-a, IL-6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Diet and nutrition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Nutrition screening (modified NSI), food frequency intake, 24-hour food record, serum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Hb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albumin,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homocysteine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folate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B12, 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Physical function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Instrumental and basic ADL, Handgrip, knee extension strength, POMA-Balance, POMA-Gait, Repeated Chair Rise, TUG, Fast Gait Speed Test; Total Energy Expenditure, LASA Physical Activity Questionnaire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 status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Quality of Life (SF-12, EQ5D), 4-item Life Satisfaction scale, Successful ageing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Psychological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Geriatric Depression Scale (15 items), SCID diagnoses of psychiatric disorders; Sleep problems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Resilience, optimism, a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geing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perceptions, mortality salience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Neurocognitive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Subjective Memory and Cognitive Complaint, IQCODE, Mini Mental State Examination (MMSE),  NPI, MOCA, RBANS,  </a:t>
                      </a:r>
                      <a:r>
                        <a:rPr lang="en-SG" sz="14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Comprehensive 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Neurocognitive Test Battery: RAVLT, VR, Digit Span, CRT, SDMT, CTT, BD, BNT, story recall), Clinical Dementia Rating (CDR), </a:t>
                      </a:r>
                      <a:r>
                        <a:rPr lang="en-SG" sz="14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Hatchinski</a:t>
                      </a:r>
                      <a:r>
                        <a:rPr lang="en-SG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panel consensus diagnosis of dementia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Biobank</a:t>
                      </a:r>
                      <a:endParaRPr lang="en-SG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Genetic, inflammatory and immune and other ad hoc studies</a:t>
                      </a:r>
                      <a:endParaRPr lang="en-SG" sz="1400" dirty="0"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41592" marR="41592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4273" y="1772816"/>
            <a:ext cx="1999727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Dementia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Physical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Frailty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IADL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BADL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Quality of life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Health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service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Mortality </a:t>
            </a:r>
            <a:endParaRPr lang="en-SG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4273" y="1403484"/>
            <a:ext cx="199972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Follow Up</a:t>
            </a:r>
            <a:endParaRPr lang="en-S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9000">
                <a:schemeClr val="accent6">
                  <a:lumMod val="50000"/>
                </a:schemeClr>
              </a:gs>
              <a:gs pos="58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" y="273050"/>
            <a:ext cx="8555983" cy="7796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Frailty in health and social service settings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4547"/>
            <a:ext cx="2892550" cy="4826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300" y="1586742"/>
            <a:ext cx="715885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+mj-lt"/>
              </a:rPr>
              <a:t>Commonly recognized among geriatric patients and community-living older persons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200" dirty="0" smtClean="0">
                <a:latin typeface="+mj-lt"/>
              </a:rPr>
              <a:t>In the past, poorly understood and under-studied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200" dirty="0" smtClean="0">
                <a:latin typeface="+mj-lt"/>
              </a:rPr>
              <a:t>“I know it when I see it, but I can’t measure it.”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200" dirty="0" smtClean="0">
                <a:latin typeface="+mj-lt"/>
              </a:rPr>
              <a:t>Recent research advances:</a:t>
            </a:r>
          </a:p>
          <a:p>
            <a:pPr marL="914400" lvl="1" indent="-457200">
              <a:buFont typeface="Franklin Gothic Book" panose="020B0503020102020204" pitchFamily="34" charset="0"/>
              <a:buChar char="‡"/>
            </a:pPr>
            <a:r>
              <a:rPr lang="en-SG" sz="2200" dirty="0" smtClean="0">
                <a:latin typeface="+mj-lt"/>
              </a:rPr>
              <a:t>Conceptualization and operational definition</a:t>
            </a:r>
          </a:p>
          <a:p>
            <a:pPr marL="914400" lvl="1" indent="-457200">
              <a:buFont typeface="Franklin Gothic Book" panose="020B0503020102020204" pitchFamily="34" charset="0"/>
              <a:buChar char="‡"/>
            </a:pPr>
            <a:r>
              <a:rPr lang="en-SG" sz="2200" dirty="0">
                <a:latin typeface="+mj-lt"/>
              </a:rPr>
              <a:t>M</a:t>
            </a:r>
            <a:r>
              <a:rPr lang="en-SG" sz="2200" dirty="0" smtClean="0">
                <a:latin typeface="+mj-lt"/>
              </a:rPr>
              <a:t>easurements for screening, diagnosis and assessment </a:t>
            </a:r>
          </a:p>
          <a:p>
            <a:pPr marL="914400" lvl="1" indent="-457200">
              <a:buFont typeface="Franklin Gothic Book" panose="020B0503020102020204" pitchFamily="34" charset="0"/>
              <a:buChar char="‡"/>
            </a:pPr>
            <a:r>
              <a:rPr lang="en-SG" sz="2200" dirty="0" smtClean="0">
                <a:latin typeface="+mj-lt"/>
              </a:rPr>
              <a:t>Understanding and identification of risk and protective factors</a:t>
            </a:r>
          </a:p>
          <a:p>
            <a:pPr marL="914400" lvl="1" indent="-457200">
              <a:buFont typeface="Franklin Gothic Book" panose="020B0503020102020204" pitchFamily="34" charset="0"/>
              <a:buChar char="‡"/>
            </a:pPr>
            <a:r>
              <a:rPr lang="en-SG" sz="2200" dirty="0" smtClean="0">
                <a:latin typeface="+mj-lt"/>
              </a:rPr>
              <a:t>Frailty is reversible</a:t>
            </a:r>
          </a:p>
          <a:p>
            <a:pPr marL="914400" lvl="1" indent="-457200">
              <a:buFont typeface="Franklin Gothic Book" panose="020B0503020102020204" pitchFamily="34" charset="0"/>
              <a:buChar char="‡"/>
            </a:pPr>
            <a:r>
              <a:rPr lang="en-SG" sz="2200" dirty="0">
                <a:latin typeface="+mj-lt"/>
              </a:rPr>
              <a:t>T</a:t>
            </a:r>
            <a:r>
              <a:rPr lang="en-SG" sz="2200" dirty="0" smtClean="0">
                <a:latin typeface="+mj-lt"/>
              </a:rPr>
              <a:t>reatment and prevention is possible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5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0"/>
            <a:ext cx="9324528" cy="6858000"/>
          </a:xfrm>
          <a:prstGeom prst="rect">
            <a:avLst/>
          </a:prstGeom>
          <a:gradFill flip="none" rotWithShape="1">
            <a:gsLst>
              <a:gs pos="19000">
                <a:schemeClr val="accent6">
                  <a:lumMod val="50000"/>
                </a:schemeClr>
              </a:gs>
              <a:gs pos="58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5" y="273050"/>
            <a:ext cx="8555983" cy="779686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Defining Frailty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4547"/>
            <a:ext cx="2892550" cy="48265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29773" y="1772816"/>
            <a:ext cx="7247148" cy="3960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SG" dirty="0" smtClean="0">
                <a:latin typeface="+mj-lt"/>
              </a:rPr>
              <a:t>A biologic syndrome associated with multisystem declines and diminished physiologic reserve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SG" dirty="0" smtClean="0">
                <a:latin typeface="+mj-lt"/>
              </a:rPr>
              <a:t>Increased vulnerability to stressors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SG" dirty="0" smtClean="0">
                <a:latin typeface="+mj-lt"/>
              </a:rPr>
              <a:t>Increased risk of adverse outcomes such as disability, hospitalization and deaths.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SG" dirty="0" smtClean="0">
                <a:latin typeface="+mj-lt"/>
              </a:rPr>
              <a:t>Causally related to but distinct from comorbidity and disability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7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SG" sz="17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SG" sz="1700" dirty="0" smtClean="0">
                <a:latin typeface="+mj-lt"/>
              </a:rPr>
              <a:t>(</a:t>
            </a:r>
            <a:r>
              <a:rPr lang="en-SG" sz="1800" dirty="0" smtClean="0">
                <a:latin typeface="+mj-lt"/>
              </a:rPr>
              <a:t>A consensus group of the American Geriatrics Society </a:t>
            </a:r>
            <a:r>
              <a:rPr lang="en-SG" sz="1800" dirty="0" err="1" smtClean="0">
                <a:latin typeface="+mj-lt"/>
              </a:rPr>
              <a:t>Ferrucci</a:t>
            </a:r>
            <a:r>
              <a:rPr lang="en-SG" sz="1800" dirty="0" smtClean="0">
                <a:latin typeface="+mj-lt"/>
              </a:rPr>
              <a:t> L, </a:t>
            </a:r>
            <a:r>
              <a:rPr lang="en-SG" sz="1800" dirty="0" err="1" smtClean="0">
                <a:latin typeface="+mj-lt"/>
              </a:rPr>
              <a:t>Guralnik</a:t>
            </a:r>
            <a:r>
              <a:rPr lang="en-SG" sz="1800" dirty="0" smtClean="0">
                <a:latin typeface="+mj-lt"/>
              </a:rPr>
              <a:t> JM, </a:t>
            </a:r>
            <a:r>
              <a:rPr lang="en-SG" sz="1800" dirty="0" err="1" smtClean="0">
                <a:latin typeface="+mj-lt"/>
              </a:rPr>
              <a:t>Studenski</a:t>
            </a:r>
            <a:r>
              <a:rPr lang="en-SG" sz="1800" dirty="0" smtClean="0">
                <a:latin typeface="+mj-lt"/>
              </a:rPr>
              <a:t> S </a:t>
            </a:r>
            <a:r>
              <a:rPr lang="en-SG" sz="1800" i="1" dirty="0" smtClean="0">
                <a:latin typeface="+mj-lt"/>
              </a:rPr>
              <a:t>et al</a:t>
            </a:r>
            <a:r>
              <a:rPr lang="en-SG" sz="1800" dirty="0" smtClean="0">
                <a:latin typeface="+mj-lt"/>
              </a:rPr>
              <a:t>. Interventions on Frailty Working Group. J Am </a:t>
            </a:r>
            <a:r>
              <a:rPr lang="pt-BR" sz="1800" dirty="0" smtClean="0">
                <a:latin typeface="+mj-lt"/>
              </a:rPr>
              <a:t>Geriatr Soc 2004; 52: 625–34.)</a:t>
            </a:r>
            <a:endParaRPr lang="en-SG" sz="18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700" strike="sngStrik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3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07785" y="0"/>
            <a:ext cx="9324528" cy="6858000"/>
          </a:xfrm>
          <a:prstGeom prst="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92000">
                <a:schemeClr val="bg1"/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SG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180" y="116632"/>
            <a:ext cx="8219255" cy="9237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Measuring Physical Frailty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1054547"/>
            <a:ext cx="2892550" cy="4826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4449" y="1687009"/>
            <a:ext cx="7333431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Cardiovascular </a:t>
            </a:r>
            <a:r>
              <a:rPr lang="en-US" dirty="0">
                <a:latin typeface="+mj-lt"/>
              </a:rPr>
              <a:t>Health Study (CHS</a:t>
            </a:r>
            <a:r>
              <a:rPr lang="en-US" dirty="0" smtClean="0">
                <a:latin typeface="+mj-lt"/>
              </a:rPr>
              <a:t>) criteria</a:t>
            </a:r>
            <a:r>
              <a:rPr lang="en-SG" dirty="0" smtClean="0">
                <a:latin typeface="+mj-lt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Unintentional </a:t>
            </a:r>
            <a:r>
              <a:rPr lang="en-US" dirty="0">
                <a:latin typeface="+mj-lt"/>
              </a:rPr>
              <a:t>shrinking: BMI of &lt;18.5 kg/m2 and/or unintentional weight loss ≥10 pounds (4.5Kg) in the last 6 </a:t>
            </a:r>
            <a:r>
              <a:rPr lang="en-US" dirty="0" smtClean="0">
                <a:latin typeface="+mj-lt"/>
              </a:rPr>
              <a:t>months.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Slowness: </a:t>
            </a:r>
            <a:r>
              <a:rPr lang="en-US" dirty="0">
                <a:latin typeface="+mj-lt"/>
              </a:rPr>
              <a:t>6-meter fast gait speed </a:t>
            </a:r>
            <a:r>
              <a:rPr lang="en-US" dirty="0" smtClean="0">
                <a:latin typeface="+mj-lt"/>
              </a:rPr>
              <a:t>test, </a:t>
            </a:r>
            <a:r>
              <a:rPr lang="en-US" dirty="0">
                <a:latin typeface="+mj-lt"/>
              </a:rPr>
              <a:t>lowest quintile </a:t>
            </a:r>
            <a:r>
              <a:rPr lang="en-US" dirty="0" smtClean="0">
                <a:latin typeface="+mj-lt"/>
              </a:rPr>
              <a:t>by gender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height</a:t>
            </a:r>
            <a:endParaRPr lang="en-SG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Weakness</a:t>
            </a:r>
            <a:r>
              <a:rPr lang="en-US" dirty="0">
                <a:latin typeface="+mj-lt"/>
              </a:rPr>
              <a:t>: leg muscle strength </a:t>
            </a:r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kilograms, </a:t>
            </a:r>
            <a:r>
              <a:rPr lang="en-US" dirty="0" smtClean="0">
                <a:latin typeface="+mj-lt"/>
              </a:rPr>
              <a:t>lowest quintile by gender </a:t>
            </a:r>
            <a:r>
              <a:rPr lang="en-US" dirty="0">
                <a:latin typeface="+mj-lt"/>
              </a:rPr>
              <a:t>and BMI </a:t>
            </a:r>
            <a:r>
              <a:rPr lang="en-US" dirty="0" smtClean="0">
                <a:latin typeface="+mj-lt"/>
              </a:rPr>
              <a:t>strata</a:t>
            </a:r>
            <a:endParaRPr lang="en-SG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Exhaustion: vitality questions in SF-12: </a:t>
            </a:r>
            <a:r>
              <a:rPr lang="en-US" dirty="0">
                <a:latin typeface="+mj-lt"/>
              </a:rPr>
              <a:t>“Did you feel worn out?”, “Did you feel tired?”, “Did you have a lot of energy</a:t>
            </a:r>
            <a:r>
              <a:rPr lang="en-US" dirty="0" smtClean="0">
                <a:latin typeface="+mj-lt"/>
              </a:rPr>
              <a:t>?”, (total scores 3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15), score </a:t>
            </a:r>
            <a:r>
              <a:rPr lang="en-US" dirty="0">
                <a:latin typeface="+mj-lt"/>
              </a:rPr>
              <a:t>of &lt;</a:t>
            </a:r>
            <a:r>
              <a:rPr lang="en-US" dirty="0" smtClean="0">
                <a:latin typeface="+mj-lt"/>
              </a:rPr>
              <a:t>10</a:t>
            </a:r>
            <a:endParaRPr lang="en-SG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Low </a:t>
            </a:r>
            <a:r>
              <a:rPr lang="en-US" dirty="0">
                <a:latin typeface="+mj-lt"/>
              </a:rPr>
              <a:t>activity: </a:t>
            </a:r>
            <a:r>
              <a:rPr lang="en-US" dirty="0" smtClean="0">
                <a:latin typeface="+mj-lt"/>
              </a:rPr>
              <a:t>self-reported </a:t>
            </a:r>
            <a:r>
              <a:rPr lang="en-US" dirty="0">
                <a:latin typeface="+mj-lt"/>
              </a:rPr>
              <a:t>time (in hours) spent doing </a:t>
            </a:r>
            <a:r>
              <a:rPr lang="en-US" dirty="0" smtClean="0">
                <a:latin typeface="+mj-lt"/>
              </a:rPr>
              <a:t>moderate </a:t>
            </a:r>
            <a:r>
              <a:rPr lang="en-US" dirty="0">
                <a:latin typeface="+mj-lt"/>
              </a:rPr>
              <a:t>and vigorous activities </a:t>
            </a:r>
            <a:r>
              <a:rPr lang="en-US" dirty="0" smtClean="0">
                <a:latin typeface="+mj-lt"/>
              </a:rPr>
              <a:t>per week, lowest quintile by gender</a:t>
            </a:r>
          </a:p>
          <a:p>
            <a:r>
              <a:rPr lang="en-US" dirty="0" smtClean="0">
                <a:latin typeface="+mj-lt"/>
              </a:rPr>
              <a:t>Categories: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Robust: No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Pre-frail: 1 </a:t>
            </a:r>
            <a:r>
              <a:rPr lang="en-US" dirty="0">
                <a:latin typeface="+mj-lt"/>
              </a:rPr>
              <a:t>to 2 </a:t>
            </a:r>
            <a:r>
              <a:rPr lang="en-US" dirty="0" smtClean="0">
                <a:latin typeface="+mj-lt"/>
              </a:rPr>
              <a:t>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Frail: 3 -5 components</a:t>
            </a:r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4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2386</Words>
  <Application>Microsoft Office PowerPoint</Application>
  <PresentationFormat>On-screen Show (4:3)</PresentationFormat>
  <Paragraphs>965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SimSun</vt:lpstr>
      <vt:lpstr>Arial</vt:lpstr>
      <vt:lpstr>Calibri</vt:lpstr>
      <vt:lpstr>Calibri Light</vt:lpstr>
      <vt:lpstr>Century Gothic</vt:lpstr>
      <vt:lpstr>Franklin Gothic Book</vt:lpstr>
      <vt:lpstr>Franklin Gothic Medium</vt:lpstr>
      <vt:lpstr>Symbol</vt:lpstr>
      <vt:lpstr>Times New Roman</vt:lpstr>
      <vt:lpstr>Verdana</vt:lpstr>
      <vt:lpstr>Wingdings</vt:lpstr>
      <vt:lpstr>Office Theme</vt:lpstr>
      <vt:lpstr>Microsoft Excel Chart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Tze Pin</dc:creator>
  <cp:lastModifiedBy>Ng Tze Pin</cp:lastModifiedBy>
  <cp:revision>87</cp:revision>
  <dcterms:created xsi:type="dcterms:W3CDTF">2015-10-14T08:00:20Z</dcterms:created>
  <dcterms:modified xsi:type="dcterms:W3CDTF">2015-10-30T13:45:14Z</dcterms:modified>
</cp:coreProperties>
</file>