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43" r:id="rId2"/>
    <p:sldId id="344" r:id="rId3"/>
    <p:sldId id="345" r:id="rId4"/>
    <p:sldId id="34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ABE00"/>
    <a:srgbClr val="FF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9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9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AE63B-F3CD-C144-AAB3-534984759F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02DB0-6791-A04D-941C-CEEC3ABCB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57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2DC27-02C2-2843-813B-495CB68D88A1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3FA59-6C24-FF46-9FCE-90D61321F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13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3FA59-6C24-FF46-9FCE-90D61321FE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05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3FA59-6C24-FF46-9FCE-90D61321FE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86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3FA59-6C24-FF46-9FCE-90D61321FE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1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3350" y="730479"/>
            <a:ext cx="9144000" cy="2387600"/>
          </a:xfrm>
        </p:spPr>
        <p:txBody>
          <a:bodyPr anchor="b"/>
          <a:lstStyle>
            <a:lvl1pPr algn="l">
              <a:defRPr sz="6000"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 dirty="0" smtClean="0"/>
              <a:t>This is the title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3350" y="3174531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latin typeface="Myriad Pro" charset="0"/>
                <a:ea typeface="Myriad Pro" charset="0"/>
                <a:cs typeface="Myriad Pro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Subtitles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5750" y="49108"/>
            <a:ext cx="2743200" cy="365125"/>
          </a:xfrm>
        </p:spPr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575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89738" y="635136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6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yriad Pro" charset="0"/>
                <a:ea typeface="Myriad Pro" charset="0"/>
                <a:cs typeface="Myriad Pro" charset="0"/>
              </a:defRPr>
            </a:lvl1pPr>
            <a:lvl2pPr>
              <a:defRPr>
                <a:latin typeface="Myriad Pro" charset="0"/>
                <a:ea typeface="Myriad Pro" charset="0"/>
                <a:cs typeface="Myriad Pro" charset="0"/>
              </a:defRPr>
            </a:lvl2pPr>
            <a:lvl3pPr>
              <a:defRPr>
                <a:latin typeface="Myriad Pro" charset="0"/>
                <a:ea typeface="Myriad Pro" charset="0"/>
                <a:cs typeface="Myriad Pro" charset="0"/>
              </a:defRPr>
            </a:lvl3pPr>
            <a:lvl4pPr>
              <a:defRPr>
                <a:latin typeface="Myriad Pro" charset="0"/>
                <a:ea typeface="Myriad Pro" charset="0"/>
                <a:cs typeface="Myriad Pro" charset="0"/>
              </a:defRPr>
            </a:lvl4pPr>
            <a:lvl5pPr>
              <a:defRPr>
                <a:latin typeface="Myriad Pro" charset="0"/>
                <a:ea typeface="Myriad Pro" charset="0"/>
                <a:cs typeface="Myriad Pro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85750" y="49108"/>
            <a:ext cx="2743200" cy="365125"/>
          </a:xfrm>
        </p:spPr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575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89738" y="635136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6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1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0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1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6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8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9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7CDE-2D1B-7648-8924-7AF158D69C0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09B06-0504-7F41-A0D3-498537BF1F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0" y="0"/>
            <a:ext cx="196562" cy="685799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372" y="231671"/>
            <a:ext cx="2048481" cy="8431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269" y="6019800"/>
            <a:ext cx="2272297" cy="77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70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334" y="686820"/>
            <a:ext cx="9434095" cy="1325563"/>
          </a:xfrm>
        </p:spPr>
        <p:txBody>
          <a:bodyPr>
            <a:normAutofit/>
          </a:bodyPr>
          <a:lstStyle/>
          <a:p>
            <a:r>
              <a:rPr lang="en-SG" sz="3500" b="1" dirty="0"/>
              <a:t>Ageing, Longevity and Health – New Frontiers and Perspectives</a:t>
            </a:r>
            <a:endParaRPr lang="en-SG" sz="35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822687" y="-14178"/>
            <a:ext cx="15953826" cy="47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334" y="22342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b="1" dirty="0"/>
              <a:t>2018 International </a:t>
            </a:r>
            <a:r>
              <a:rPr lang="en-SG" b="1" dirty="0" smtClean="0"/>
              <a:t>Alliance </a:t>
            </a:r>
            <a:r>
              <a:rPr lang="en-SG" b="1" dirty="0"/>
              <a:t>of Research Universities (IARU) Ageing Longevity and Health Scientific and Graduate Student Conference </a:t>
            </a:r>
          </a:p>
          <a:p>
            <a:pPr marL="0" indent="0">
              <a:buNone/>
            </a:pPr>
            <a:endParaRPr lang="en-SG" dirty="0"/>
          </a:p>
          <a:p>
            <a:pPr marL="0" indent="0">
              <a:buNone/>
            </a:pPr>
            <a:r>
              <a:rPr lang="en-SG" b="1" dirty="0" smtClean="0"/>
              <a:t>Dates: </a:t>
            </a:r>
            <a:r>
              <a:rPr lang="en-SG" dirty="0" smtClean="0"/>
              <a:t>17-19 </a:t>
            </a:r>
            <a:r>
              <a:rPr lang="en-SG" dirty="0"/>
              <a:t>October 2018</a:t>
            </a:r>
          </a:p>
          <a:p>
            <a:pPr marL="0" indent="0">
              <a:buNone/>
            </a:pPr>
            <a:endParaRPr lang="en-SG" b="1" dirty="0" smtClean="0"/>
          </a:p>
          <a:p>
            <a:pPr marL="0" indent="0">
              <a:buNone/>
            </a:pPr>
            <a:r>
              <a:rPr lang="en-SG" b="1" dirty="0" smtClean="0"/>
              <a:t>Venue: </a:t>
            </a:r>
            <a:r>
              <a:rPr lang="en-SG" dirty="0" smtClean="0"/>
              <a:t>Centre </a:t>
            </a:r>
            <a:r>
              <a:rPr lang="en-SG" dirty="0"/>
              <a:t>for Ageing Research and </a:t>
            </a:r>
            <a:r>
              <a:rPr lang="en-SG" dirty="0" smtClean="0"/>
              <a:t>Education, Duke-NUS </a:t>
            </a:r>
            <a:r>
              <a:rPr lang="en-SG" dirty="0"/>
              <a:t>Medical </a:t>
            </a:r>
            <a:r>
              <a:rPr lang="en-SG" dirty="0" smtClean="0"/>
              <a:t>School, Singapore</a:t>
            </a:r>
            <a:endParaRPr lang="en-SG" dirty="0"/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1240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71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b="1" dirty="0" smtClean="0"/>
              <a:t>Key </a:t>
            </a:r>
            <a:r>
              <a:rPr lang="en-US" sz="3500" b="1" dirty="0" err="1" smtClean="0"/>
              <a:t>Programme</a:t>
            </a:r>
            <a:r>
              <a:rPr lang="en-US" sz="3500" b="1" dirty="0" smtClean="0"/>
              <a:t> Components</a:t>
            </a:r>
            <a:endParaRPr lang="en-SG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71" y="1558212"/>
            <a:ext cx="11005457" cy="4618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b="1" dirty="0"/>
              <a:t>The 2018 Programme will comprise of following components</a:t>
            </a:r>
            <a:r>
              <a:rPr lang="en-SG" b="1" dirty="0" smtClean="0"/>
              <a:t>:</a:t>
            </a:r>
          </a:p>
          <a:p>
            <a:pPr marL="0" indent="0">
              <a:buNone/>
            </a:pPr>
            <a:endParaRPr lang="en-SG" b="1" dirty="0" smtClean="0"/>
          </a:p>
          <a:p>
            <a:pPr lvl="0"/>
            <a:r>
              <a:rPr lang="en-SG" sz="1800" dirty="0" smtClean="0"/>
              <a:t>Scientific </a:t>
            </a:r>
            <a:r>
              <a:rPr lang="en-SG" sz="1800" dirty="0"/>
              <a:t>conference featuring key research domains of the ALH’s faculty, namely </a:t>
            </a:r>
            <a:r>
              <a:rPr lang="en-SG" sz="1800" dirty="0" smtClean="0"/>
              <a:t>healthy </a:t>
            </a:r>
            <a:r>
              <a:rPr lang="en-SG" sz="1800" dirty="0"/>
              <a:t>ageing, community care, employment and employability of older </a:t>
            </a:r>
            <a:r>
              <a:rPr lang="en-SG" sz="1800" dirty="0" smtClean="0"/>
              <a:t>workers </a:t>
            </a:r>
            <a:r>
              <a:rPr lang="en-SG" sz="1800" dirty="0"/>
              <a:t>and ageing and the </a:t>
            </a:r>
            <a:r>
              <a:rPr lang="en-SG" sz="1800" dirty="0" smtClean="0"/>
              <a:t>environment</a:t>
            </a:r>
          </a:p>
          <a:p>
            <a:pPr marL="0" lvl="0" indent="0">
              <a:buNone/>
            </a:pPr>
            <a:endParaRPr lang="en-SG" sz="1800" dirty="0"/>
          </a:p>
          <a:p>
            <a:pPr lvl="0"/>
            <a:r>
              <a:rPr lang="en-SG" sz="1800" dirty="0"/>
              <a:t>Graduate student conference comprising of poster sessions on similar themes as the scientific conference </a:t>
            </a:r>
            <a:endParaRPr lang="en-SG" sz="1800" dirty="0" smtClean="0"/>
          </a:p>
          <a:p>
            <a:pPr marL="0" lvl="0" indent="0">
              <a:buNone/>
            </a:pPr>
            <a:endParaRPr lang="en-SG" sz="1800" dirty="0"/>
          </a:p>
          <a:p>
            <a:pPr lvl="0"/>
            <a:r>
              <a:rPr lang="en-SG" sz="1800" dirty="0"/>
              <a:t>Thematic roundtables </a:t>
            </a:r>
            <a:r>
              <a:rPr lang="en-SG" sz="1800" dirty="0" smtClean="0"/>
              <a:t>focussing </a:t>
            </a:r>
            <a:r>
              <a:rPr lang="en-SG" sz="1800" dirty="0"/>
              <a:t>on key ageing </a:t>
            </a:r>
            <a:r>
              <a:rPr lang="en-SG" sz="1800" dirty="0" smtClean="0"/>
              <a:t>issues</a:t>
            </a:r>
          </a:p>
          <a:p>
            <a:pPr marL="0" lvl="0" indent="0">
              <a:buNone/>
            </a:pPr>
            <a:endParaRPr lang="en-SG" sz="1800" dirty="0"/>
          </a:p>
          <a:p>
            <a:pPr lvl="0"/>
            <a:r>
              <a:rPr lang="en-SG" sz="1800" dirty="0"/>
              <a:t>ALH Steering Committee Meeting </a:t>
            </a:r>
            <a:endParaRPr lang="en-SG" sz="1800" dirty="0" smtClean="0"/>
          </a:p>
          <a:p>
            <a:pPr marL="0" lvl="0" indent="0">
              <a:buNone/>
            </a:pPr>
            <a:endParaRPr lang="en-SG" sz="2000" dirty="0"/>
          </a:p>
          <a:p>
            <a:pPr marL="0" indent="0">
              <a:buNone/>
            </a:pPr>
            <a:endParaRPr lang="en-US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2960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114" y="365126"/>
            <a:ext cx="10515600" cy="996950"/>
          </a:xfrm>
        </p:spPr>
        <p:txBody>
          <a:bodyPr>
            <a:normAutofit/>
          </a:bodyPr>
          <a:lstStyle/>
          <a:p>
            <a:r>
              <a:rPr lang="en-SG" sz="3500" b="1" dirty="0"/>
              <a:t>Schedule </a:t>
            </a:r>
            <a:endParaRPr lang="en-SG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114" y="13443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SG" dirty="0" smtClean="0"/>
              <a:t>The </a:t>
            </a:r>
            <a:r>
              <a:rPr lang="en-SG" dirty="0"/>
              <a:t>proposed schedule for IARU’ ALH 2018 Programme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305614"/>
              </p:ext>
            </p:extLst>
          </p:nvPr>
        </p:nvGraphicFramePr>
        <p:xfrm>
          <a:off x="624113" y="1944483"/>
          <a:ext cx="11234057" cy="3919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107">
                  <a:extLst>
                    <a:ext uri="{9D8B030D-6E8A-4147-A177-3AD203B41FA5}">
                      <a16:colId xmlns:a16="http://schemas.microsoft.com/office/drawing/2014/main" val="2667212425"/>
                    </a:ext>
                  </a:extLst>
                </a:gridCol>
                <a:gridCol w="5021434">
                  <a:extLst>
                    <a:ext uri="{9D8B030D-6E8A-4147-A177-3AD203B41FA5}">
                      <a16:colId xmlns:a16="http://schemas.microsoft.com/office/drawing/2014/main" val="225757291"/>
                    </a:ext>
                  </a:extLst>
                </a:gridCol>
                <a:gridCol w="3745516">
                  <a:extLst>
                    <a:ext uri="{9D8B030D-6E8A-4147-A177-3AD203B41FA5}">
                      <a16:colId xmlns:a16="http://schemas.microsoft.com/office/drawing/2014/main" val="30295350"/>
                    </a:ext>
                  </a:extLst>
                </a:gridCol>
              </a:tblGrid>
              <a:tr h="502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 dirty="0">
                          <a:effectLst/>
                          <a:latin typeface="Myriad Pro"/>
                        </a:rPr>
                        <a:t>Date </a:t>
                      </a:r>
                      <a:endParaRPr lang="en-SG" sz="2000" dirty="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Event 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Venue 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6059415"/>
                  </a:ext>
                </a:extLst>
              </a:tr>
              <a:tr h="502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 dirty="0">
                          <a:effectLst/>
                          <a:latin typeface="Myriad Pro"/>
                        </a:rPr>
                        <a:t>17 October </a:t>
                      </a:r>
                      <a:endParaRPr lang="en-SG" sz="2000" dirty="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ALH Scientific Conference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Duke NUS Medical School 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297455"/>
                  </a:ext>
                </a:extLst>
              </a:tr>
              <a:tr h="502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17 October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 dirty="0">
                          <a:effectLst/>
                          <a:latin typeface="Myriad Pro"/>
                        </a:rPr>
                        <a:t>Graduate Students  Poster Conference</a:t>
                      </a:r>
                      <a:endParaRPr lang="en-SG" sz="2000" dirty="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Duke NUS Medical School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183641"/>
                  </a:ext>
                </a:extLst>
              </a:tr>
              <a:tr h="904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18 October (AM)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 dirty="0">
                          <a:effectLst/>
                          <a:latin typeface="Myriad Pro"/>
                        </a:rPr>
                        <a:t>ALH Steering Group Meeting</a:t>
                      </a:r>
                      <a:endParaRPr lang="en-SG" sz="2000" dirty="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Duke NUS Medical School 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4627169"/>
                  </a:ext>
                </a:extLst>
              </a:tr>
              <a:tr h="502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18 October  (PM)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 dirty="0">
                          <a:effectLst/>
                          <a:latin typeface="Myriad Pro"/>
                        </a:rPr>
                        <a:t>Close Door Roundtable </a:t>
                      </a:r>
                      <a:endParaRPr lang="en-SG" sz="2000" dirty="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Duke NUS Medical School 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0428496"/>
                  </a:ext>
                </a:extLst>
              </a:tr>
              <a:tr h="502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19 October (AM)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Close Door Roundtable 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Duke NUS Medical School 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0171049"/>
                  </a:ext>
                </a:extLst>
              </a:tr>
              <a:tr h="502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19 October (PM)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>
                          <a:effectLst/>
                          <a:latin typeface="Myriad Pro"/>
                        </a:rPr>
                        <a:t>Close Door Roundtable</a:t>
                      </a:r>
                      <a:endParaRPr lang="en-SG" sz="200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2000" dirty="0">
                          <a:effectLst/>
                          <a:latin typeface="Myriad Pro"/>
                        </a:rPr>
                        <a:t>Duke NUS Medical School</a:t>
                      </a:r>
                      <a:endParaRPr lang="en-SG" sz="2000" dirty="0">
                        <a:effectLst/>
                        <a:latin typeface="Myriad Pr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4946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68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029" y="2268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b="1" dirty="0" smtClean="0"/>
              <a:t>Conference Schedule</a:t>
            </a:r>
            <a:endParaRPr lang="en-SG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71" y="1558212"/>
            <a:ext cx="11005457" cy="46187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S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673475"/>
              </p:ext>
            </p:extLst>
          </p:nvPr>
        </p:nvGraphicFramePr>
        <p:xfrm>
          <a:off x="243272" y="1067533"/>
          <a:ext cx="11908971" cy="5746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712">
                  <a:extLst>
                    <a:ext uri="{9D8B030D-6E8A-4147-A177-3AD203B41FA5}">
                      <a16:colId xmlns:a16="http://schemas.microsoft.com/office/drawing/2014/main" val="1173261219"/>
                    </a:ext>
                  </a:extLst>
                </a:gridCol>
                <a:gridCol w="5223924">
                  <a:extLst>
                    <a:ext uri="{9D8B030D-6E8A-4147-A177-3AD203B41FA5}">
                      <a16:colId xmlns:a16="http://schemas.microsoft.com/office/drawing/2014/main" val="890948930"/>
                    </a:ext>
                  </a:extLst>
                </a:gridCol>
                <a:gridCol w="3481335">
                  <a:extLst>
                    <a:ext uri="{9D8B030D-6E8A-4147-A177-3AD203B41FA5}">
                      <a16:colId xmlns:a16="http://schemas.microsoft.com/office/drawing/2014/main" val="3859905104"/>
                    </a:ext>
                  </a:extLst>
                </a:gridCol>
              </a:tblGrid>
              <a:tr h="27908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Myriad Pro"/>
                        </a:rPr>
                        <a:t>Topic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Myriad Pro"/>
                        </a:rPr>
                        <a:t>Speakers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Myriad Pro"/>
                        </a:rPr>
                        <a:t>Designation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785230"/>
                  </a:ext>
                </a:extLst>
              </a:tr>
              <a:tr h="445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Myriad Pro"/>
                        </a:rPr>
                        <a:t>Healthy Ageing</a:t>
                      </a:r>
                      <a:endParaRPr lang="en-SG" sz="1200" dirty="0" smtClean="0">
                        <a:latin typeface="Myriad Pro"/>
                      </a:endParaRPr>
                    </a:p>
                    <a:p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Professor </a:t>
                      </a:r>
                      <a:r>
                        <a:rPr lang="en-SG" sz="1200" kern="1200" dirty="0" err="1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Lene</a:t>
                      </a: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 </a:t>
                      </a:r>
                      <a:r>
                        <a:rPr lang="en-SG" sz="1200" kern="1200" dirty="0" err="1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Juel</a:t>
                      </a: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 Rasmussen, University of Copenhagen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Director, </a:t>
                      </a:r>
                      <a:r>
                        <a:rPr lang="en-SG" sz="1200" kern="1200" dirty="0" err="1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Center</a:t>
                      </a: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 for Healthy Aging</a:t>
                      </a:r>
                      <a:b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</a:b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Department of Cellular and Molecular Medicine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Myriad Pro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447285"/>
                  </a:ext>
                </a:extLst>
              </a:tr>
              <a:tr h="445474">
                <a:tc>
                  <a:txBody>
                    <a:bodyPr/>
                    <a:lstStyle/>
                    <a:p>
                      <a:endParaRPr lang="en-SG" sz="120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Professor </a:t>
                      </a:r>
                      <a:r>
                        <a:rPr lang="en-SG" sz="1200" kern="1200" dirty="0" err="1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Xiaoying</a:t>
                      </a: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 Zheng,</a:t>
                      </a:r>
                      <a:r>
                        <a:rPr lang="en-SG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 </a:t>
                      </a: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Peking University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Myriad Pro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Director, Institute of Population Research/WHO Collaborating Centre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863492"/>
                  </a:ext>
                </a:extLst>
              </a:tr>
              <a:tr h="269835">
                <a:tc>
                  <a:txBody>
                    <a:bodyPr/>
                    <a:lstStyle/>
                    <a:p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Professor Michael </a:t>
                      </a:r>
                      <a:r>
                        <a:rPr lang="en-SG" sz="1200" kern="1200" dirty="0" err="1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Ristow</a:t>
                      </a: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, ETH Zürich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Head, Institute of Translational Medicine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626625"/>
                  </a:ext>
                </a:extLst>
              </a:tr>
              <a:tr h="445474">
                <a:tc>
                  <a:txBody>
                    <a:bodyPr/>
                    <a:lstStyle/>
                    <a:p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Singapore: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- NUS Centre for Healthy Ageing</a:t>
                      </a:r>
                      <a:endParaRPr lang="en-SG" sz="1200" kern="1200" dirty="0" smtClean="0">
                        <a:solidFill>
                          <a:schemeClr val="dk1"/>
                        </a:solidFill>
                        <a:effectLst/>
                        <a:latin typeface="Myriad Pro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200" kern="1200" dirty="0" smtClean="0">
                        <a:solidFill>
                          <a:schemeClr val="dk1"/>
                        </a:solidFill>
                        <a:effectLst/>
                        <a:latin typeface="Myriad Pro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39268"/>
                  </a:ext>
                </a:extLst>
              </a:tr>
              <a:tr h="44547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Myriad Pro"/>
                        </a:rPr>
                        <a:t>Interventions to Support At Risk Older Adults</a:t>
                      </a:r>
                      <a:r>
                        <a:rPr lang="en-US" sz="1200" baseline="0" dirty="0" smtClean="0">
                          <a:latin typeface="Myriad Pro"/>
                        </a:rPr>
                        <a:t> in the Community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Myriad Pro"/>
                        </a:rPr>
                        <a:t>Speaker to be confirmed</a:t>
                      </a:r>
                      <a:br>
                        <a:rPr lang="en-US" sz="1200" dirty="0" smtClean="0">
                          <a:latin typeface="Myriad Pro"/>
                        </a:rPr>
                      </a:b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1061"/>
                  </a:ext>
                </a:extLst>
              </a:tr>
              <a:tr h="623664">
                <a:tc>
                  <a:txBody>
                    <a:bodyPr/>
                    <a:lstStyle/>
                    <a:p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smtClean="0">
                          <a:latin typeface="Myriad Pro"/>
                        </a:rPr>
                        <a:t>Singapore: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200" dirty="0" smtClean="0">
                          <a:latin typeface="Myriad Pro"/>
                        </a:rPr>
                        <a:t>Centre for Ageing Research and Education</a:t>
                      </a:r>
                      <a:r>
                        <a:rPr lang="en-US" sz="1200" baseline="0" dirty="0" smtClean="0">
                          <a:latin typeface="Myriad Pro"/>
                        </a:rPr>
                        <a:t> (CARE)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200" baseline="0" dirty="0" err="1" smtClean="0">
                          <a:latin typeface="Myriad Pro"/>
                        </a:rPr>
                        <a:t>Khoo</a:t>
                      </a:r>
                      <a:r>
                        <a:rPr lang="en-US" sz="1200" baseline="0" dirty="0" smtClean="0">
                          <a:latin typeface="Myriad Pro"/>
                        </a:rPr>
                        <a:t> Teck </a:t>
                      </a:r>
                      <a:r>
                        <a:rPr lang="en-US" sz="1200" baseline="0" dirty="0" err="1" smtClean="0">
                          <a:latin typeface="Myriad Pro"/>
                        </a:rPr>
                        <a:t>Puat</a:t>
                      </a:r>
                      <a:r>
                        <a:rPr lang="en-US" sz="1200" baseline="0" dirty="0" smtClean="0">
                          <a:latin typeface="Myriad Pro"/>
                        </a:rPr>
                        <a:t> Hospital (KTPH)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kern="1200" dirty="0" smtClean="0">
                        <a:solidFill>
                          <a:schemeClr val="dk1"/>
                        </a:solidFill>
                        <a:effectLst/>
                        <a:latin typeface="Myriad Pro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702721"/>
                  </a:ext>
                </a:extLst>
              </a:tr>
              <a:tr h="80185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Myriad Pro"/>
                        </a:rPr>
                        <a:t>Employment and Employability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Professor Sarah Harper, University of Oxford (Chair) </a:t>
                      </a:r>
                      <a:b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</a:br>
                      <a:endParaRPr lang="en-SG" sz="1200" kern="1200" dirty="0" smtClean="0">
                        <a:solidFill>
                          <a:schemeClr val="dk1"/>
                        </a:solidFill>
                        <a:effectLst/>
                        <a:latin typeface="Myriad Pro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Professor of Gerontology at the University of Oxford;   </a:t>
                      </a:r>
                    </a:p>
                    <a:p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Co-Director of the Oxford Institute of Population Ageing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331722"/>
                  </a:ext>
                </a:extLst>
              </a:tr>
              <a:tr h="445474">
                <a:tc>
                  <a:txBody>
                    <a:bodyPr/>
                    <a:lstStyle/>
                    <a:p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Myriad Pro"/>
                        </a:rPr>
                        <a:t>Singapore: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Myriad Pro"/>
                        </a:rPr>
                        <a:t>- Centre for Research on the Economics of Ageing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200" kern="1200" dirty="0" smtClean="0">
                        <a:solidFill>
                          <a:schemeClr val="dk1"/>
                        </a:solidFill>
                        <a:effectLst/>
                        <a:latin typeface="Myriad Pro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039070"/>
                  </a:ext>
                </a:extLst>
              </a:tr>
              <a:tr h="28870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Myriad Pro"/>
                        </a:rPr>
                        <a:t>Ageing and the Environment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Professor Junichiro </a:t>
                      </a:r>
                      <a:r>
                        <a:rPr lang="en-SG" sz="1200" kern="1200" dirty="0" err="1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Okata</a:t>
                      </a: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, University of Tokyo 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Director of Institute of Gerontology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948141"/>
                  </a:ext>
                </a:extLst>
              </a:tr>
              <a:tr h="445474">
                <a:tc>
                  <a:txBody>
                    <a:bodyPr/>
                    <a:lstStyle/>
                    <a:p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Myriad Pro"/>
                        </a:rPr>
                        <a:t>George</a:t>
                      </a:r>
                      <a:r>
                        <a:rPr lang="en-US" sz="1200" baseline="0" dirty="0" smtClean="0">
                          <a:latin typeface="Myriad Pro"/>
                        </a:rPr>
                        <a:t> Leeson, </a:t>
                      </a:r>
                      <a:r>
                        <a:rPr lang="en-SG" sz="1200" baseline="0" dirty="0" smtClean="0">
                          <a:latin typeface="Myriad Pro"/>
                        </a:rPr>
                        <a:t>University of Oxford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Myriad Pro"/>
                        </a:rPr>
                        <a:t>Director, </a:t>
                      </a:r>
                      <a:r>
                        <a:rPr lang="en-SG" sz="1200" kern="1200" dirty="0" smtClean="0">
                          <a:solidFill>
                            <a:schemeClr val="dk1"/>
                          </a:solidFill>
                          <a:effectLst/>
                          <a:latin typeface="Myriad Pro"/>
                          <a:ea typeface="+mn-ea"/>
                          <a:cs typeface="+mn-cs"/>
                        </a:rPr>
                        <a:t>Oxford Institute of Population Ageing on the Walkability Project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663470"/>
                  </a:ext>
                </a:extLst>
              </a:tr>
              <a:tr h="697709">
                <a:tc>
                  <a:txBody>
                    <a:bodyPr/>
                    <a:lstStyle/>
                    <a:p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Myriad Pro"/>
                        </a:rPr>
                        <a:t>Singapore: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dirty="0" smtClean="0">
                          <a:latin typeface="Myriad Pro"/>
                        </a:rPr>
                        <a:t>SUTD Ageing Urbanism Project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dirty="0" smtClean="0">
                          <a:latin typeface="Myriad Pro"/>
                        </a:rPr>
                        <a:t>NTU-UBC Research Centre on Active Living (LILY),</a:t>
                      </a:r>
                      <a:r>
                        <a:rPr lang="en-US" sz="1200" baseline="0" dirty="0" smtClean="0">
                          <a:latin typeface="Myriad Pro"/>
                        </a:rPr>
                        <a:t> NTU</a:t>
                      </a:r>
                      <a:endParaRPr lang="en-SG" sz="1200" dirty="0">
                        <a:latin typeface="Myriad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200" kern="1200" dirty="0" smtClean="0">
                        <a:solidFill>
                          <a:schemeClr val="dk1"/>
                        </a:solidFill>
                        <a:effectLst/>
                        <a:latin typeface="Myriad Pro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572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71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MasterSlide</Template>
  <TotalTime>6202</TotalTime>
  <Words>374</Words>
  <Application>Microsoft Office PowerPoint</Application>
  <PresentationFormat>Widescreen</PresentationFormat>
  <Paragraphs>75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Myriad Pro</vt:lpstr>
      <vt:lpstr>Arial</vt:lpstr>
      <vt:lpstr>Calibri</vt:lpstr>
      <vt:lpstr>Calibri Light</vt:lpstr>
      <vt:lpstr>Times New Roman</vt:lpstr>
      <vt:lpstr>MasterSlide</vt:lpstr>
      <vt:lpstr>Ageing, Longevity and Health – New Frontiers and Perspectives</vt:lpstr>
      <vt:lpstr>Key Programme Components</vt:lpstr>
      <vt:lpstr>Schedule </vt:lpstr>
      <vt:lpstr>Conference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MOH Research Committee</dc:title>
  <dc:creator>Angelique Chan</dc:creator>
  <cp:lastModifiedBy>Christine Quah</cp:lastModifiedBy>
  <cp:revision>270</cp:revision>
  <cp:lastPrinted>2017-01-22T23:32:14Z</cp:lastPrinted>
  <dcterms:created xsi:type="dcterms:W3CDTF">2017-01-11T00:32:04Z</dcterms:created>
  <dcterms:modified xsi:type="dcterms:W3CDTF">2018-06-06T05:50:07Z</dcterms:modified>
</cp:coreProperties>
</file>